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media/image10.jpg" ContentType="image/jp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0.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4125" r:id="rId2"/>
    <p:sldId id="295" r:id="rId3"/>
    <p:sldId id="1629" r:id="rId4"/>
    <p:sldId id="392" r:id="rId5"/>
    <p:sldId id="358" r:id="rId6"/>
    <p:sldId id="356" r:id="rId7"/>
    <p:sldId id="4126" r:id="rId8"/>
    <p:sldId id="4131" r:id="rId9"/>
    <p:sldId id="402" r:id="rId10"/>
    <p:sldId id="350" r:id="rId11"/>
    <p:sldId id="460" r:id="rId12"/>
    <p:sldId id="4128" r:id="rId13"/>
    <p:sldId id="1524" r:id="rId14"/>
    <p:sldId id="1648" r:id="rId15"/>
    <p:sldId id="4129" r:id="rId16"/>
    <p:sldId id="4127" r:id="rId17"/>
    <p:sldId id="4130" r:id="rId18"/>
    <p:sldId id="438" r:id="rId19"/>
    <p:sldId id="44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ie Geiger" initials="C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250"/>
    <a:srgbClr val="C3D7E8"/>
    <a:srgbClr val="000000"/>
    <a:srgbClr val="699CC6"/>
    <a:srgbClr val="FFFFFF"/>
    <a:srgbClr val="D9E1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75" autoAdjust="0"/>
    <p:restoredTop sz="94885" autoAdjust="0"/>
  </p:normalViewPr>
  <p:slideViewPr>
    <p:cSldViewPr snapToGrid="0">
      <p:cViewPr varScale="1">
        <p:scale>
          <a:sx n="76" d="100"/>
          <a:sy n="76" d="100"/>
        </p:scale>
        <p:origin x="77" y="451"/>
      </p:cViewPr>
      <p:guideLst>
        <p:guide orient="horz" pos="2160"/>
        <p:guide pos="3840"/>
      </p:guideLst>
    </p:cSldViewPr>
  </p:slideViewPr>
  <p:notesTextViewPr>
    <p:cViewPr>
      <p:scale>
        <a:sx n="1" d="1"/>
        <a:sy n="1" d="1"/>
      </p:scale>
      <p:origin x="0" y="0"/>
    </p:cViewPr>
  </p:notesTextViewPr>
  <p:sorterViewPr>
    <p:cViewPr>
      <p:scale>
        <a:sx n="85" d="100"/>
        <a:sy n="85"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02/03/2022</a:t>
            </a:fld>
            <a:endParaRPr lang="en-GB"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dirty="0"/>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02/03/2022</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dirty="0"/>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prme.org/about-prme/history/founding-task-force.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a:t>
            </a:fld>
            <a:endParaRPr lang="en-GB" dirty="0"/>
          </a:p>
        </p:txBody>
      </p:sp>
    </p:spTree>
    <p:extLst>
      <p:ext uri="{BB962C8B-B14F-4D97-AF65-F5344CB8AC3E}">
        <p14:creationId xmlns:p14="http://schemas.microsoft.com/office/powerpoint/2010/main" val="118994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a:t>
            </a:fld>
            <a:endParaRPr lang="en-GB" dirty="0"/>
          </a:p>
        </p:txBody>
      </p:sp>
    </p:spTree>
    <p:extLst>
      <p:ext uri="{BB962C8B-B14F-4D97-AF65-F5344CB8AC3E}">
        <p14:creationId xmlns:p14="http://schemas.microsoft.com/office/powerpoint/2010/main" val="225264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4</a:t>
            </a:fld>
            <a:endParaRPr lang="en-GB" dirty="0"/>
          </a:p>
        </p:txBody>
      </p:sp>
    </p:spTree>
    <p:extLst>
      <p:ext uri="{BB962C8B-B14F-4D97-AF65-F5344CB8AC3E}">
        <p14:creationId xmlns:p14="http://schemas.microsoft.com/office/powerpoint/2010/main" val="214124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Principles for Responsible Management Education were developed in 2007 by an international </a:t>
            </a:r>
            <a:r>
              <a:rPr lang="en-US" sz="1200" b="0" i="0" u="sng" kern="1200" dirty="0">
                <a:solidFill>
                  <a:schemeClr val="tx1"/>
                </a:solidFill>
                <a:effectLst/>
                <a:latin typeface="+mn-lt"/>
                <a:ea typeface="+mn-ea"/>
                <a:cs typeface="+mn-cs"/>
                <a:hlinkClick r:id="rId3" tooltip="Task Force"/>
              </a:rPr>
              <a:t>task force</a:t>
            </a:r>
            <a:r>
              <a:rPr lang="en-US" sz="1200" b="0" i="0" kern="1200" dirty="0">
                <a:solidFill>
                  <a:schemeClr val="tx1"/>
                </a:solidFill>
                <a:effectLst/>
                <a:latin typeface="+mn-lt"/>
                <a:ea typeface="+mn-ea"/>
                <a:cs typeface="+mn-cs"/>
              </a:rPr>
              <a:t> of sixty deans, university presidents and official representatives of leading business schools and academic institutions.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development of a principle-based global engagement platform for academic institutions follows from a recommendation by academic stakeholders of the UN Global Compact. The idea was officially introduced by the UN Global Compact at the Global Forum "Business as an Agent of World Benefit" at Case Western Reserve University in October 2006.</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9</a:t>
            </a:fld>
            <a:endParaRPr lang="en-GB" dirty="0"/>
          </a:p>
        </p:txBody>
      </p:sp>
    </p:spTree>
    <p:extLst>
      <p:ext uri="{BB962C8B-B14F-4D97-AF65-F5344CB8AC3E}">
        <p14:creationId xmlns:p14="http://schemas.microsoft.com/office/powerpoint/2010/main" val="121790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18</a:t>
            </a:fld>
            <a:endParaRPr lang="en-GB" dirty="0"/>
          </a:p>
        </p:txBody>
      </p:sp>
    </p:spTree>
    <p:extLst>
      <p:ext uri="{BB962C8B-B14F-4D97-AF65-F5344CB8AC3E}">
        <p14:creationId xmlns:p14="http://schemas.microsoft.com/office/powerpoint/2010/main" val="526548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454C3654-6AB9-4D36-AA63-C6B023360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dirty="0"/>
              <a:t>CLICK TO EDIT MASTER TITLE LONGER TITLE GOES HERE</a:t>
            </a:r>
          </a:p>
        </p:txBody>
      </p:sp>
      <p:cxnSp>
        <p:nvCxnSpPr>
          <p:cNvPr id="5" name="Straight Connector 4">
            <a:extLst>
              <a:ext uri="{FF2B5EF4-FFF2-40B4-BE49-F238E27FC236}">
                <a16:creationId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F43A604-F764-4E7E-AA9C-195A883B4C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22" name="Subtitle 2">
            <a:extLst>
              <a:ext uri="{FF2B5EF4-FFF2-40B4-BE49-F238E27FC236}">
                <a16:creationId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0" name="Content Placeholder 4">
            <a:extLst>
              <a:ext uri="{FF2B5EF4-FFF2-40B4-BE49-F238E27FC236}">
                <a16:creationId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dirty="0"/>
              <a:t>Overlay image</a:t>
            </a:r>
            <a:endParaRPr lang="en-GB"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 name="Rectangle 1">
            <a:extLst>
              <a:ext uri="{FF2B5EF4-FFF2-40B4-BE49-F238E27FC236}">
                <a16:creationId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Slide Number Placeholder 8">
            <a:extLst>
              <a:ext uri="{FF2B5EF4-FFF2-40B4-BE49-F238E27FC236}">
                <a16:creationId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17" name="Subtitle 2">
            <a:extLst>
              <a:ext uri="{FF2B5EF4-FFF2-40B4-BE49-F238E27FC236}">
                <a16:creationId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dirty="0"/>
              <a:t>Click to edit Master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399" y="6022816"/>
            <a:ext cx="1787857" cy="527990"/>
          </a:xfrm>
          <a:prstGeom prst="rect">
            <a:avLst/>
          </a:prstGeom>
        </p:spPr>
      </p:pic>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EDIT MASTER TEXT</a:t>
            </a:r>
            <a:endParaRPr lang="en-GB" dirty="0"/>
          </a:p>
        </p:txBody>
      </p:sp>
      <p:sp>
        <p:nvSpPr>
          <p:cNvPr id="12" name="Rectangle 11">
            <a:extLst>
              <a:ext uri="{FF2B5EF4-FFF2-40B4-BE49-F238E27FC236}">
                <a16:creationId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0" name="Picture 19">
            <a:extLst>
              <a:ext uri="{FF2B5EF4-FFF2-40B4-BE49-F238E27FC236}">
                <a16:creationId xmlns:a16="http://schemas.microsoft.com/office/drawing/2014/main" id="{D2F03DCE-3980-49DB-926E-4404481DAEAD}"/>
              </a:ext>
            </a:extLst>
          </p:cNvPr>
          <p:cNvPicPr>
            <a:picLocks noChangeAspect="1"/>
          </p:cNvPicPr>
          <p:nvPr userDrawn="1"/>
        </p:nvPicPr>
        <p:blipFill rotWithShape="1">
          <a:blip r:embed="rId2"/>
          <a:srcRect l="35286" t="20721" r="32316" b="56646"/>
          <a:stretch/>
        </p:blipFill>
        <p:spPr>
          <a:xfrm>
            <a:off x="7874006" y="124230"/>
            <a:ext cx="1866901" cy="1552170"/>
          </a:xfrm>
          <a:prstGeom prst="rect">
            <a:avLst/>
          </a:prstGeom>
        </p:spPr>
      </p:pic>
      <p:sp>
        <p:nvSpPr>
          <p:cNvPr id="21" name="Title 1">
            <a:extLst>
              <a:ext uri="{FF2B5EF4-FFF2-40B4-BE49-F238E27FC236}">
                <a16:creationId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22" name="Subtitle 2">
            <a:extLst>
              <a:ext uri="{FF2B5EF4-FFF2-40B4-BE49-F238E27FC236}">
                <a16:creationId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Title 1">
            <a:extLst>
              <a:ext uri="{FF2B5EF4-FFF2-40B4-BE49-F238E27FC236}">
                <a16:creationId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18" name="Subtitle 2">
            <a:extLst>
              <a:ext uri="{FF2B5EF4-FFF2-40B4-BE49-F238E27FC236}">
                <a16:creationId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8" name="Rectangle 27">
            <a:extLst>
              <a:ext uri="{FF2B5EF4-FFF2-40B4-BE49-F238E27FC236}">
                <a16:creationId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9" name="Rectangle 28">
            <a:extLst>
              <a:ext uri="{FF2B5EF4-FFF2-40B4-BE49-F238E27FC236}">
                <a16:creationId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0" name="Rectangle 29">
            <a:extLst>
              <a:ext uri="{FF2B5EF4-FFF2-40B4-BE49-F238E27FC236}">
                <a16:creationId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1" name="Rectangle 30">
            <a:extLst>
              <a:ext uri="{FF2B5EF4-FFF2-40B4-BE49-F238E27FC236}">
                <a16:creationId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dirty="0"/>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38181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 name="TextBox 2">
            <a:extLst>
              <a:ext uri="{FF2B5EF4-FFF2-40B4-BE49-F238E27FC236}">
                <a16:creationId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dirty="0">
                <a:solidFill>
                  <a:schemeClr val="bg1"/>
                </a:solidFill>
              </a:rPr>
              <a:t>www.unglobalcompact.org</a:t>
            </a:r>
          </a:p>
          <a:p>
            <a:pPr algn="ctr"/>
            <a:r>
              <a:rPr lang="en-GB" sz="1600" dirty="0">
                <a:solidFill>
                  <a:schemeClr val="bg1"/>
                </a:solidFill>
              </a:rPr>
              <a:t>Find us on social media @globalcompact</a:t>
            </a:r>
          </a:p>
        </p:txBody>
      </p:sp>
      <p:pic>
        <p:nvPicPr>
          <p:cNvPr id="5" name="Picture 4" descr="Masterbrand Logotype_gradient_white_RGB[1][1] copy.png">
            <a:extLst>
              <a:ext uri="{FF2B5EF4-FFF2-40B4-BE49-F238E27FC236}">
                <a16:creationId xmlns:a16="http://schemas.microsoft.com/office/drawing/2014/main" id="{18281CBB-E5CD-4EEE-BED3-ABAFCB50D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dirty="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68225"/>
            <a:ext cx="8356139" cy="69088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99872" y="2162523"/>
            <a:ext cx="11082528" cy="3838671"/>
          </a:xfrm>
          <a:prstGeom prst="rect">
            <a:avLst/>
          </a:prstGeom>
        </p:spPr>
        <p:txBody>
          <a:bodyPr/>
          <a:lstStyle>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737600" y="6303264"/>
            <a:ext cx="2844800" cy="365125"/>
          </a:xfrm>
          <a:prstGeom prst="rect">
            <a:avLst/>
          </a:prstGeom>
        </p:spPr>
        <p:txBody>
          <a:bodyPr lIns="121917" tIns="60958" rIns="121917" bIns="60958"/>
          <a:lstStyle/>
          <a:p>
            <a:fld id="{70BB8095-39E5-4445-9439-DEE4A2BEF22A}" type="slidenum">
              <a:rPr lang="en-US" smtClean="0"/>
              <a:t>‹#›</a:t>
            </a:fld>
            <a:endParaRPr lang="en-US"/>
          </a:p>
        </p:txBody>
      </p:sp>
      <p:sp>
        <p:nvSpPr>
          <p:cNvPr id="7" name="Text Placeholder 2"/>
          <p:cNvSpPr>
            <a:spLocks noGrp="1"/>
          </p:cNvSpPr>
          <p:nvPr>
            <p:ph type="body" idx="13"/>
          </p:nvPr>
        </p:nvSpPr>
        <p:spPr>
          <a:xfrm>
            <a:off x="499873" y="1475233"/>
            <a:ext cx="9855561" cy="687292"/>
          </a:xfrm>
        </p:spPr>
        <p:txBody>
          <a:bodyPr anchor="t" anchorCtr="0">
            <a:normAutofit/>
          </a:bodyPr>
          <a:lstStyle>
            <a:lvl1pPr marL="0" indent="0" algn="l">
              <a:lnSpc>
                <a:spcPts val="2667"/>
              </a:lnSpc>
              <a:spcBef>
                <a:spcPct val="0"/>
              </a:spcBef>
              <a:buNone/>
              <a:defRPr sz="24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Tree>
    <p:extLst>
      <p:ext uri="{BB962C8B-B14F-4D97-AF65-F5344CB8AC3E}">
        <p14:creationId xmlns:p14="http://schemas.microsoft.com/office/powerpoint/2010/main" val="495276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052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58DE2815-D1AB-4287-9FD4-878E91E64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dirty="0"/>
              <a:t>CLICK TO EDIT MASTER TITLE LONGER TITLE GOES HERE</a:t>
            </a:r>
          </a:p>
        </p:txBody>
      </p:sp>
      <p:sp>
        <p:nvSpPr>
          <p:cNvPr id="3" name="Rectangle 2">
            <a:extLst>
              <a:ext uri="{FF2B5EF4-FFF2-40B4-BE49-F238E27FC236}">
                <a16:creationId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Picture Placeholder 5">
            <a:extLst>
              <a:ext uri="{FF2B5EF4-FFF2-40B4-BE49-F238E27FC236}">
                <a16:creationId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dirty="0"/>
          </a:p>
        </p:txBody>
      </p:sp>
      <p:sp>
        <p:nvSpPr>
          <p:cNvPr id="10" name="Picture Placeholder 5">
            <a:extLst>
              <a:ext uri="{FF2B5EF4-FFF2-40B4-BE49-F238E27FC236}">
                <a16:creationId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dirty="0"/>
          </a:p>
        </p:txBody>
      </p:sp>
      <p:sp>
        <p:nvSpPr>
          <p:cNvPr id="11" name="Picture Placeholder 5">
            <a:extLst>
              <a:ext uri="{FF2B5EF4-FFF2-40B4-BE49-F238E27FC236}">
                <a16:creationId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dirty="0"/>
          </a:p>
        </p:txBody>
      </p:sp>
      <p:sp>
        <p:nvSpPr>
          <p:cNvPr id="12" name="Picture Placeholder 5">
            <a:extLst>
              <a:ext uri="{FF2B5EF4-FFF2-40B4-BE49-F238E27FC236}">
                <a16:creationId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dirty="0"/>
          </a:p>
        </p:txBody>
      </p:sp>
      <p:sp>
        <p:nvSpPr>
          <p:cNvPr id="13" name="Picture Placeholder 5">
            <a:extLst>
              <a:ext uri="{FF2B5EF4-FFF2-40B4-BE49-F238E27FC236}">
                <a16:creationId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dirty="0"/>
          </a:p>
        </p:txBody>
      </p:sp>
      <p:sp>
        <p:nvSpPr>
          <p:cNvPr id="17" name="Picture Placeholder 5">
            <a:extLst>
              <a:ext uri="{FF2B5EF4-FFF2-40B4-BE49-F238E27FC236}">
                <a16:creationId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dirty="0"/>
          </a:p>
        </p:txBody>
      </p:sp>
      <p:sp>
        <p:nvSpPr>
          <p:cNvPr id="21" name="Picture Placeholder 4">
            <a:extLst>
              <a:ext uri="{FF2B5EF4-FFF2-40B4-BE49-F238E27FC236}">
                <a16:creationId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dirty="0"/>
          </a:p>
        </p:txBody>
      </p:sp>
    </p:spTree>
    <p:extLst>
      <p:ext uri="{BB962C8B-B14F-4D97-AF65-F5344CB8AC3E}">
        <p14:creationId xmlns:p14="http://schemas.microsoft.com/office/powerpoint/2010/main" val="3996341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9066-A4A4-D146-818D-B22A9F27E1C7}"/>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E659A5EA-6671-8C44-A61F-4D8F8A1A51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C8074A9-C21C-2348-BDCA-94E174309DA0}"/>
              </a:ext>
            </a:extLst>
          </p:cNvPr>
          <p:cNvSpPr>
            <a:spLocks noGrp="1"/>
          </p:cNvSpPr>
          <p:nvPr>
            <p:ph type="dt" sz="half" idx="10"/>
          </p:nvPr>
        </p:nvSpPr>
        <p:spPr/>
        <p:txBody>
          <a:bodyPr/>
          <a:lstStyle/>
          <a:p>
            <a:fld id="{FF6B26B8-983F-8745-9897-DE891B1F58D3}" type="datetimeFigureOut">
              <a:rPr lang="en-SE" smtClean="0"/>
              <a:t>03/02/2022</a:t>
            </a:fld>
            <a:endParaRPr lang="en-SE"/>
          </a:p>
        </p:txBody>
      </p:sp>
      <p:sp>
        <p:nvSpPr>
          <p:cNvPr id="5" name="Footer Placeholder 4">
            <a:extLst>
              <a:ext uri="{FF2B5EF4-FFF2-40B4-BE49-F238E27FC236}">
                <a16:creationId xmlns:a16="http://schemas.microsoft.com/office/drawing/2014/main" id="{74EEF05C-CC91-BA4E-B407-2BDD9ECE97E7}"/>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8827E19-8F6E-EF46-A710-2A0522469DC6}"/>
              </a:ext>
            </a:extLst>
          </p:cNvPr>
          <p:cNvSpPr>
            <a:spLocks noGrp="1"/>
          </p:cNvSpPr>
          <p:nvPr>
            <p:ph type="sldNum" sz="quarter" idx="12"/>
          </p:nvPr>
        </p:nvSpPr>
        <p:spPr/>
        <p:txBody>
          <a:bodyPr/>
          <a:lstStyle/>
          <a:p>
            <a:fld id="{6746783F-DDE9-AA4B-8AF0-CFFD0611813A}" type="slidenum">
              <a:rPr lang="en-SE" smtClean="0"/>
              <a:t>‹#›</a:t>
            </a:fld>
            <a:endParaRPr lang="en-SE"/>
          </a:p>
        </p:txBody>
      </p:sp>
    </p:spTree>
    <p:extLst>
      <p:ext uri="{BB962C8B-B14F-4D97-AF65-F5344CB8AC3E}">
        <p14:creationId xmlns:p14="http://schemas.microsoft.com/office/powerpoint/2010/main" val="2422912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52048" y="6260067"/>
            <a:ext cx="1022127" cy="232529"/>
          </a:xfrm>
          <a:prstGeom prst="rect">
            <a:avLst/>
          </a:prstGeom>
          <a:blipFill>
            <a:blip r:embed="rId2" cstate="print"/>
            <a:stretch>
              <a:fillRect/>
            </a:stretch>
          </a:blipFill>
        </p:spPr>
        <p:txBody>
          <a:bodyPr wrap="square" lIns="0" tIns="0" rIns="0" bIns="0" rtlCol="0"/>
          <a:lstStyle/>
          <a:p>
            <a:endParaRPr sz="1266"/>
          </a:p>
        </p:txBody>
      </p:sp>
      <p:sp>
        <p:nvSpPr>
          <p:cNvPr id="17" name="bk object 17"/>
          <p:cNvSpPr/>
          <p:nvPr/>
        </p:nvSpPr>
        <p:spPr>
          <a:xfrm>
            <a:off x="0" y="0"/>
            <a:ext cx="12191524" cy="6857999"/>
          </a:xfrm>
          <a:prstGeom prst="rect">
            <a:avLst/>
          </a:prstGeom>
          <a:blipFill>
            <a:blip r:embed="rId3" cstate="print"/>
            <a:stretch>
              <a:fillRect/>
            </a:stretch>
          </a:blipFill>
        </p:spPr>
        <p:txBody>
          <a:bodyPr wrap="square" lIns="0" tIns="0" rIns="0" bIns="0" rtlCol="0"/>
          <a:lstStyle/>
          <a:p>
            <a:endParaRPr sz="1266"/>
          </a:p>
        </p:txBody>
      </p:sp>
      <p:sp>
        <p:nvSpPr>
          <p:cNvPr id="2" name="Holder 2"/>
          <p:cNvSpPr>
            <a:spLocks noGrp="1"/>
          </p:cNvSpPr>
          <p:nvPr>
            <p:ph type="title"/>
          </p:nvPr>
        </p:nvSpPr>
        <p:spPr/>
        <p:txBody>
          <a:bodyPr lIns="0" tIns="0" rIns="0" bIns="0"/>
          <a:lstStyle>
            <a:lvl1pPr>
              <a:defRPr sz="2109"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392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F1FF-7C25-DA47-9EF4-698D6EC7B9A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sv-SE"/>
          </a:p>
        </p:txBody>
      </p:sp>
      <p:sp>
        <p:nvSpPr>
          <p:cNvPr id="3" name="Subtitle 2">
            <a:extLst>
              <a:ext uri="{FF2B5EF4-FFF2-40B4-BE49-F238E27FC236}">
                <a16:creationId xmlns:a16="http://schemas.microsoft.com/office/drawing/2014/main" id="{B0951D54-11D2-C043-8AED-102BE6EDA6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1665D543-0B4D-AC48-A529-52A4BCEBC4B4}"/>
              </a:ext>
            </a:extLst>
          </p:cNvPr>
          <p:cNvSpPr>
            <a:spLocks noGrp="1"/>
          </p:cNvSpPr>
          <p:nvPr>
            <p:ph type="dt" sz="half" idx="10"/>
          </p:nvPr>
        </p:nvSpPr>
        <p:spPr/>
        <p:txBody>
          <a:bodyPr/>
          <a:lstStyle/>
          <a:p>
            <a:fld id="{4FAD5D89-BFC3-6144-B549-86B676A2404C}" type="datetimeFigureOut">
              <a:rPr lang="sv-SE" smtClean="0"/>
              <a:t>2022-03-02</a:t>
            </a:fld>
            <a:endParaRPr lang="sv-SE"/>
          </a:p>
        </p:txBody>
      </p:sp>
      <p:sp>
        <p:nvSpPr>
          <p:cNvPr id="5" name="Footer Placeholder 4">
            <a:extLst>
              <a:ext uri="{FF2B5EF4-FFF2-40B4-BE49-F238E27FC236}">
                <a16:creationId xmlns:a16="http://schemas.microsoft.com/office/drawing/2014/main" id="{DA558CC2-73A0-6441-9199-3C067F05AC7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8ADAFBB-7A91-1D4B-A9FF-5394F478214A}"/>
              </a:ext>
            </a:extLst>
          </p:cNvPr>
          <p:cNvSpPr>
            <a:spLocks noGrp="1"/>
          </p:cNvSpPr>
          <p:nvPr>
            <p:ph type="sldNum" sz="quarter" idx="12"/>
          </p:nvPr>
        </p:nvSpPr>
        <p:spPr/>
        <p:txBody>
          <a:bodyPr/>
          <a:lstStyle/>
          <a:p>
            <a:fld id="{532FF3F6-5356-244E-BFD4-321C1BAE2669}" type="slidenum">
              <a:rPr lang="sv-SE" smtClean="0"/>
              <a:t>‹#›</a:t>
            </a:fld>
            <a:endParaRPr lang="sv-SE"/>
          </a:p>
        </p:txBody>
      </p:sp>
    </p:spTree>
    <p:extLst>
      <p:ext uri="{BB962C8B-B14F-4D97-AF65-F5344CB8AC3E}">
        <p14:creationId xmlns:p14="http://schemas.microsoft.com/office/powerpoint/2010/main" val="13966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dirty="0"/>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F68F7D0-CBE4-4E4B-97F5-82A4548333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6" r="5280" b="24610"/>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dirty="0">
                <a:solidFill>
                  <a:srgbClr val="1B2352"/>
                </a:solidFill>
                <a:latin typeface="Flama-Extrabold"/>
                <a:cs typeface="Flama-Extrabold"/>
              </a:rPr>
              <a:t>TITLE</a:t>
            </a:r>
            <a:br>
              <a:rPr lang="en-US" dirty="0">
                <a:solidFill>
                  <a:srgbClr val="1B2352"/>
                </a:solidFill>
                <a:latin typeface="Flama-Extrabold"/>
                <a:cs typeface="Flama-Extrabold"/>
              </a:rPr>
            </a:br>
            <a:r>
              <a:rPr lang="en-US" dirty="0">
                <a:solidFill>
                  <a:srgbClr val="699CC6"/>
                </a:solidFill>
                <a:latin typeface="Flama-Extrabold"/>
                <a:cs typeface="Flama-Extrabold"/>
              </a:rPr>
              <a:t>TEXT</a:t>
            </a:r>
            <a:endParaRPr lang="en-US" dirty="0"/>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p:txBody>
      </p:sp>
      <p:sp>
        <p:nvSpPr>
          <p:cNvPr id="11" name="Rectangle 10">
            <a:extLst>
              <a:ext uri="{FF2B5EF4-FFF2-40B4-BE49-F238E27FC236}">
                <a16:creationId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5004" y="768927"/>
            <a:ext cx="1313997" cy="5320146"/>
          </a:xfrm>
          <a:prstGeom prst="rect">
            <a:avLst/>
          </a:prstGeom>
        </p:spPr>
      </p:pic>
      <p:pic>
        <p:nvPicPr>
          <p:cNvPr id="16" name="Graphic 4">
            <a:extLst>
              <a:ext uri="{FF2B5EF4-FFF2-40B4-BE49-F238E27FC236}">
                <a16:creationId xmlns:a16="http://schemas.microsoft.com/office/drawing/2014/main" id="{4B66A33F-D713-49B3-B0F7-924A5F67E6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1701" y="6165051"/>
            <a:ext cx="1835746" cy="5424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Slide Number Placeholder 8">
            <a:extLst>
              <a:ext uri="{FF2B5EF4-FFF2-40B4-BE49-F238E27FC236}">
                <a16:creationId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3" name="Picture Placeholder 3">
            <a:extLst>
              <a:ext uri="{FF2B5EF4-FFF2-40B4-BE49-F238E27FC236}">
                <a16:creationId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dirty="0"/>
          </a:p>
        </p:txBody>
      </p:sp>
      <p:sp>
        <p:nvSpPr>
          <p:cNvPr id="24" name="Picture Placeholder 7">
            <a:extLst>
              <a:ext uri="{FF2B5EF4-FFF2-40B4-BE49-F238E27FC236}">
                <a16:creationId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dirty="0"/>
          </a:p>
        </p:txBody>
      </p:sp>
      <p:sp>
        <p:nvSpPr>
          <p:cNvPr id="25" name="Picture Placeholder 9">
            <a:extLst>
              <a:ext uri="{FF2B5EF4-FFF2-40B4-BE49-F238E27FC236}">
                <a16:creationId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dirty="0"/>
          </a:p>
        </p:txBody>
      </p:sp>
      <p:sp>
        <p:nvSpPr>
          <p:cNvPr id="26" name="Rectangle 25">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dirty="0"/>
              <a:t>EDIT MASTER TEXT STYLES</a:t>
            </a:r>
          </a:p>
        </p:txBody>
      </p:sp>
      <p:sp>
        <p:nvSpPr>
          <p:cNvPr id="28" name="Picture Placeholder 3">
            <a:extLst>
              <a:ext uri="{FF2B5EF4-FFF2-40B4-BE49-F238E27FC236}">
                <a16:creationId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dirty="0"/>
          </a:p>
        </p:txBody>
      </p:sp>
      <p:pic>
        <p:nvPicPr>
          <p:cNvPr id="15" name="Graphic 4">
            <a:extLst>
              <a:ext uri="{FF2B5EF4-FFF2-40B4-BE49-F238E27FC236}">
                <a16:creationId xmlns:a16="http://schemas.microsoft.com/office/drawing/2014/main" id="{4B66A33F-D713-49B3-B0F7-924A5F67E6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701" y="6165051"/>
            <a:ext cx="1835746" cy="542440"/>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6" name="Rectangle 25">
            <a:extLst>
              <a:ext uri="{FF2B5EF4-FFF2-40B4-BE49-F238E27FC236}">
                <a16:creationId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Slide Number Placeholder 8">
            <a:extLst>
              <a:ext uri="{FF2B5EF4-FFF2-40B4-BE49-F238E27FC236}">
                <a16:creationId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33" name="Rectangle 32">
            <a:extLst>
              <a:ext uri="{FF2B5EF4-FFF2-40B4-BE49-F238E27FC236}">
                <a16:creationId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Text Placeholder 5">
            <a:extLst>
              <a:ext uri="{FF2B5EF4-FFF2-40B4-BE49-F238E27FC236}">
                <a16:creationId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dirty="0"/>
              <a:t>EDIT MASTER TEXT STYLES</a:t>
            </a:r>
          </a:p>
        </p:txBody>
      </p:sp>
      <p:pic>
        <p:nvPicPr>
          <p:cNvPr id="13" name="Graphic 4">
            <a:extLst>
              <a:ext uri="{FF2B5EF4-FFF2-40B4-BE49-F238E27FC236}">
                <a16:creationId xmlns:a16="http://schemas.microsoft.com/office/drawing/2014/main" id="{4B66A33F-D713-49B3-B0F7-924A5F67E6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701" y="6165051"/>
            <a:ext cx="1835746" cy="542440"/>
          </a:xfrm>
          <a:prstGeom prst="rect">
            <a:avLst/>
          </a:prstGeom>
        </p:spPr>
      </p:pic>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6" name="Graphic 4">
            <a:extLst>
              <a:ext uri="{FF2B5EF4-FFF2-40B4-BE49-F238E27FC236}">
                <a16:creationId xmlns:a16="http://schemas.microsoft.com/office/drawing/2014/main" id="{4B66A33F-D713-49B3-B0F7-924A5F67E6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1701" y="6110459"/>
            <a:ext cx="1835746" cy="542440"/>
          </a:xfrm>
          <a:prstGeom prst="rect">
            <a:avLst/>
          </a:prstGeom>
        </p:spPr>
      </p:pic>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7" name="Media Placeholder 4">
            <a:extLst>
              <a:ext uri="{FF2B5EF4-FFF2-40B4-BE49-F238E27FC236}">
                <a16:creationId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dirty="0"/>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17"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dirty="0"/>
              <a:t>CLICK TO EDIT </a:t>
            </a:r>
            <a:br>
              <a:rPr lang="en-US" dirty="0"/>
            </a:br>
            <a:r>
              <a:rPr lang="en-US" dirty="0"/>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dirty="0">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86" r:id="rId15"/>
    <p:sldLayoutId id="2147483679" r:id="rId16"/>
    <p:sldLayoutId id="2147483680" r:id="rId17"/>
    <p:sldLayoutId id="2147483804" r:id="rId18"/>
    <p:sldLayoutId id="2147483805" r:id="rId19"/>
    <p:sldLayoutId id="2147483806" r:id="rId20"/>
    <p:sldLayoutId id="2147483808" r:id="rId21"/>
    <p:sldLayoutId id="2147483809" r:id="rId22"/>
  </p:sldLayoutIdLst>
  <p:hf sldNum="0"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imgres?imgurl=https://s3.amazonaws.com/libapps/customers/49/images/unflag.gif&amp;imgrefurl=https://research.un.org/en/maps/flags&amp;tbnid=D0Uu9A4htzSZpM&amp;vet=12ahUKEwi_j9rR2uvwAhXCHN8KHY9KAawQMygBegUIARDFAQ..i&amp;docid=9AkiAz--7y4HmM&amp;w=384&amp;h=256&amp;q=un%20blue%20flag&amp;ved=2ahUKEwi_j9rR2uvwAhXCHN8KHY9KAawQMygBegUIARDFAQ" TargetMode="External"/><Relationship Id="rId2" Type="http://schemas.openxmlformats.org/officeDocument/2006/relationships/image" Target="../media/image29.pn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hyperlink" Target="https://www.google.com/imgres?imgurl=https://s3.amazonaws.com/libapps/customers/49/images/unflag.gif&amp;imgrefurl=https://research.un.org/en/maps/flags&amp;tbnid=D0Uu9A4htzSZpM&amp;vet=12ahUKEwi_j9rR2uvwAhXCHN8KHY9KAawQMygBegUIARDFAQ..i&amp;docid=9AkiAz--7y4HmM&amp;w=384&amp;h=256&amp;q=un%20blue%20flag&amp;ved=2ahUKEwi_j9rR2uvwAhXCHN8KHY9KAawQMygBegUIARDFAQ" TargetMode="Externa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37.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search?q=un+partnership+for+the+goals&amp;client=safari&amp;rls=en&amp;sxsrf=ACYBGNS4knGjZtRTGR5_PnYIaaNNvZYt2A:1570039705562&amp;tbm=isch&amp;source=iu&amp;ictx=1&amp;fir=Gd19NsrgnVcyXM%3A%2CMEvulGKo2jdnQM%2C_&amp;vet=1&amp;usg=AI4_-kQd46eeKuFtmDv_lTsfEVMVnPc_Sw&amp;sa=X&amp;ved=2ahUKEwieoLvXlf7kAhXQcJoKHX1ZBt0Q9QEwAHoECAYQAw#imgrc=Gd19NsrgnVcyXM:" TargetMode="External"/><Relationship Id="rId2" Type="http://schemas.openxmlformats.org/officeDocument/2006/relationships/hyperlink" Target="https://www.sdgfund.org/goal-17-partnerships-goals" TargetMode="Externa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2-8ylrv7kAhWO1aYKHSgbBcoQjRx6BAgBEAQ&amp;url=http://effectivecooperation.org/about/supporting-the-sdgs/&amp;psig=AOvVaw1Gpuh3DG8I5v8IycRYHHHI&amp;ust=1570132691986601" TargetMode="External"/><Relationship Id="rId3" Type="http://schemas.openxmlformats.org/officeDocument/2006/relationships/image" Target="../media/image38.jpeg"/><Relationship Id="rId7" Type="http://schemas.openxmlformats.org/officeDocument/2006/relationships/hyperlink" Target="https://www.workspot.com/blog/success-looks-like-workspot-cloud-desktops/" TargetMode="External"/><Relationship Id="rId2" Type="http://schemas.openxmlformats.org/officeDocument/2006/relationships/hyperlink" Target="https://www.google.com/imgres?imgurl=https://www.eighty20communications.com.au/wp-content/uploads/2017/03/32774661_m-e1489549470205.jpg&amp;imgrefurl=https://www.eighty20communications.com.au/2017/03/15/developing-strategic-csr-partnerships/&amp;docid=zjemmsJBSTzi0M&amp;tbnid=2wzK2Oovim5wlM:&amp;vet=10ahUKEwiCwt3Xk_7kAhXokosKHVXKBz4QMwhPKAgwCA..i&amp;w=845&amp;h=337&amp;client=safari&amp;bih=537&amp;biw=1307&amp;q=csr%20partnerships&amp;ved=0ahUKEwiCwt3Xk_7kAhXokosKHVXKBz4QMwhPKAgwCA&amp;iact=mrc&amp;uact=8" TargetMode="External"/><Relationship Id="rId1" Type="http://schemas.openxmlformats.org/officeDocument/2006/relationships/slideLayout" Target="../slideLayouts/slideLayout22.xml"/><Relationship Id="rId6" Type="http://schemas.openxmlformats.org/officeDocument/2006/relationships/image" Target="../media/image40.jpeg"/><Relationship Id="rId5" Type="http://schemas.openxmlformats.org/officeDocument/2006/relationships/hyperlink" Target="https://www.igd.com/learning/on-demand-learning/article-library/article/t/building-great-supply-chain-partnerships/i/15970" TargetMode="External"/><Relationship Id="rId4" Type="http://schemas.openxmlformats.org/officeDocument/2006/relationships/image" Target="../media/image39.jpeg"/><Relationship Id="rId9" Type="http://schemas.openxmlformats.org/officeDocument/2006/relationships/image" Target="../media/image41.gif"/></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q=un+partnership+for+the+goals&amp;client=safari&amp;rls=en&amp;sxsrf=ACYBGNS4knGjZtRTGR5_PnYIaaNNvZYt2A:1570039705562&amp;tbm=isch&amp;source=iu&amp;ictx=1&amp;fir=Gd19NsrgnVcyXM%3A%2CMEvulGKo2jdnQM%2C_&amp;vet=1&amp;usg=AI4_-kQd46eeKuFtmDv_lTsfEVMVnPc_Sw&amp;sa=X&amp;ved=2ahUKEwieoLvXlf7kAhXQcJoKHX1ZBt0Q9QEwAHoECAYQAw#imgrc=Gd19NsrgnVcyXM:" TargetMode="External"/><Relationship Id="rId2" Type="http://schemas.openxmlformats.org/officeDocument/2006/relationships/image" Target="../media/image21.pn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un+partnership+for+the+goals&amp;client=safari&amp;rls=en&amp;sxsrf=ACYBGNS4knGjZtRTGR5_PnYIaaNNvZYt2A:1570039705562&amp;tbm=isch&amp;source=iu&amp;ictx=1&amp;fir=Gd19NsrgnVcyXM%3A%2CMEvulGKo2jdnQM%2C_&amp;vet=1&amp;usg=AI4_-kQd46eeKuFtmDv_lTsfEVMVnPc_Sw&amp;sa=X&amp;ved=2ahUKEwieoLvXlf7kAhXQcJoKHX1ZBt0Q9QEwAHoECAYQAw#imgrc=Gd19NsrgnVcyXM:" TargetMode="External"/><Relationship Id="rId2" Type="http://schemas.openxmlformats.org/officeDocument/2006/relationships/image" Target="../media/image21.pn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om/imgres?imgurl=https://www.eighty20communications.com.au/wp-content/uploads/2017/03/32774661_m-e1489549470205.jpg&amp;imgrefurl=https://www.eighty20communications.com.au/2017/03/15/developing-strategic-csr-partnerships/&amp;docid=zjemmsJBSTzi0M&amp;tbnid=2wzK2Oovim5wlM:&amp;vet=10ahUKEwiCwt3Xk_7kAhXokosKHVXKBz4QMwhPKAgwCA..i&amp;w=845&amp;h=337&amp;client=safari&amp;bih=537&amp;biw=1307&amp;q=csr%20partnerships&amp;ved=0ahUKEwiCwt3Xk_7kAhXokosKHVXKBz4QMwhPKAgwCA&amp;iact=mrc&amp;uact=8" TargetMode="Externa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hyperlink" Target="https://www.google.com/search?q=un+partnership+for+the+goals&amp;client=safari&amp;rls=en&amp;sxsrf=ACYBGNS4knGjZtRTGR5_PnYIaaNNvZYt2A:1570039705562&amp;tbm=isch&amp;source=iu&amp;ictx=1&amp;fir=Gd19NsrgnVcyXM%3A%2CMEvulGKo2jdnQM%2C_&amp;vet=1&amp;usg=AI4_-kQd46eeKuFtmDv_lTsfEVMVnPc_Sw&amp;sa=X&amp;ved=2ahUKEwieoLvXlf7kAhXQcJoKHX1ZBt0Q9QEwAHoECAYQAw#imgrc=Gd19NsrgnVcyX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q=un+partnership+for+the+goals&amp;client=safari&amp;rls=en&amp;sxsrf=ACYBGNS4knGjZtRTGR5_PnYIaaNNvZYt2A:1570039705562&amp;tbm=isch&amp;source=iu&amp;ictx=1&amp;fir=Gd19NsrgnVcyXM%3A%2CMEvulGKo2jdnQM%2C_&amp;vet=1&amp;usg=AI4_-kQd46eeKuFtmDv_lTsfEVMVnPc_Sw&amp;sa=X&amp;ved=2ahUKEwieoLvXlf7kAhXQcJoKHX1ZBt0Q9QEwAHoECAYQAw#imgrc=Gd19NsrgnVcyXM:" TargetMode="External"/><Relationship Id="rId2" Type="http://schemas.openxmlformats.org/officeDocument/2006/relationships/image" Target="../media/image42.png"/><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hyperlink" Target="mailto:Morsing@unnglobalcompact.org" TargetMode="Externa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https://sdgs.un.org/goals" TargetMode="External"/><Relationship Id="rId7" Type="http://schemas.openxmlformats.org/officeDocument/2006/relationships/image" Target="../media/image22.png"/><Relationship Id="rId2" Type="http://schemas.openxmlformats.org/officeDocument/2006/relationships/hyperlink" Target="https://www.un.org/en/about-us/universal-declaration-of-human-rights" TargetMode="External"/><Relationship Id="rId1" Type="http://schemas.openxmlformats.org/officeDocument/2006/relationships/slideLayout" Target="../slideLayouts/slideLayout20.xml"/><Relationship Id="rId6" Type="http://schemas.openxmlformats.org/officeDocument/2006/relationships/hyperlink" Target="https://www.google.com/imgres?imgurl=https://s3.amazonaws.com/libapps/customers/49/images/unflag.gif&amp;imgrefurl=https://research.un.org/en/maps/flags&amp;tbnid=D0Uu9A4htzSZpM&amp;vet=12ahUKEwi_j9rR2uvwAhXCHN8KHY9KAawQMygBegUIARDFAQ..i&amp;docid=9AkiAz--7y4HmM&amp;w=384&amp;h=256&amp;q=un%20blue%20flag&amp;ved=2ahUKEwi_j9rR2uvwAhXCHN8KHY9KAawQMygBegUIARDFAQ" TargetMode="External"/><Relationship Id="rId5" Type="http://schemas.openxmlformats.org/officeDocument/2006/relationships/image" Target="../media/image21.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a:t>
            </a:fld>
            <a:endParaRPr lang="en-US" dirty="0"/>
          </a:p>
        </p:txBody>
      </p:sp>
      <p:sp>
        <p:nvSpPr>
          <p:cNvPr id="6" name="Text Placeholder 5"/>
          <p:cNvSpPr>
            <a:spLocks noGrp="1"/>
          </p:cNvSpPr>
          <p:nvPr>
            <p:ph type="body" sz="quarter" idx="10"/>
          </p:nvPr>
        </p:nvSpPr>
        <p:spPr>
          <a:xfrm>
            <a:off x="423123" y="990600"/>
            <a:ext cx="4936560" cy="4902200"/>
          </a:xfrm>
        </p:spPr>
        <p:txBody>
          <a:bodyPr>
            <a:normAutofit/>
          </a:bodyPr>
          <a:lstStyle/>
          <a:p>
            <a:pPr algn="ctr"/>
            <a:endParaRPr lang="en-GB" sz="2000" dirty="0"/>
          </a:p>
          <a:p>
            <a:pPr algn="ctr"/>
            <a:endParaRPr lang="en-GB" sz="2400" dirty="0"/>
          </a:p>
          <a:p>
            <a:pPr marL="0" indent="0" algn="ctr">
              <a:buNone/>
            </a:pPr>
            <a:r>
              <a:rPr lang="en-GB" sz="2000" dirty="0"/>
              <a:t>Partnerships </a:t>
            </a:r>
          </a:p>
          <a:p>
            <a:pPr marL="0" indent="0" algn="ctr">
              <a:buNone/>
            </a:pPr>
            <a:r>
              <a:rPr lang="en-GB" sz="2000" dirty="0"/>
              <a:t>towards sustainable development</a:t>
            </a:r>
          </a:p>
          <a:p>
            <a:pPr algn="ctr">
              <a:spcBef>
                <a:spcPts val="0"/>
              </a:spcBef>
            </a:pPr>
            <a:endParaRPr lang="en-GB" sz="1600" b="0" dirty="0"/>
          </a:p>
          <a:p>
            <a:pPr algn="ctr">
              <a:spcBef>
                <a:spcPts val="0"/>
              </a:spcBef>
            </a:pPr>
            <a:endParaRPr lang="en-GB" sz="1600" b="0" dirty="0"/>
          </a:p>
          <a:p>
            <a:pPr algn="ctr">
              <a:spcBef>
                <a:spcPts val="0"/>
              </a:spcBef>
            </a:pPr>
            <a:endParaRPr lang="en-GB" sz="1600" b="0" dirty="0"/>
          </a:p>
          <a:p>
            <a:pPr algn="ctr">
              <a:spcBef>
                <a:spcPts val="0"/>
              </a:spcBef>
            </a:pPr>
            <a:endParaRPr lang="en-GB" sz="1600" b="0" dirty="0"/>
          </a:p>
          <a:p>
            <a:pPr marL="0" indent="0" algn="ctr">
              <a:spcBef>
                <a:spcPts val="0"/>
              </a:spcBef>
              <a:buNone/>
            </a:pPr>
            <a:r>
              <a:rPr lang="en-GB" sz="1600" b="0" dirty="0" err="1"/>
              <a:t>Dr.</a:t>
            </a:r>
            <a:r>
              <a:rPr lang="en-GB" sz="1600" b="0" dirty="0"/>
              <a:t> Mette Morsing</a:t>
            </a:r>
          </a:p>
          <a:p>
            <a:pPr marL="0" indent="0" algn="ctr">
              <a:spcBef>
                <a:spcPts val="0"/>
              </a:spcBef>
              <a:buNone/>
            </a:pPr>
            <a:r>
              <a:rPr lang="en-GB" sz="1600" b="0" dirty="0"/>
              <a:t>Head of PRME</a:t>
            </a:r>
          </a:p>
          <a:p>
            <a:pPr marL="0" indent="0" algn="ctr">
              <a:spcBef>
                <a:spcPts val="0"/>
              </a:spcBef>
              <a:buNone/>
            </a:pPr>
            <a:r>
              <a:rPr lang="en-GB" sz="1600" b="0" dirty="0"/>
              <a:t>Principles for Responsible Management</a:t>
            </a:r>
          </a:p>
          <a:p>
            <a:pPr marL="0" indent="0" algn="ctr">
              <a:spcBef>
                <a:spcPts val="0"/>
              </a:spcBef>
              <a:buNone/>
            </a:pPr>
            <a:r>
              <a:rPr lang="en-GB" sz="1600" b="0" dirty="0"/>
              <a:t>UN Global Compact, New York</a:t>
            </a:r>
          </a:p>
          <a:p>
            <a:pPr marL="0" indent="0" algn="ctr">
              <a:spcBef>
                <a:spcPts val="0"/>
              </a:spcBef>
              <a:buNone/>
            </a:pPr>
            <a:endParaRPr lang="en-GB" sz="1600" b="0" dirty="0"/>
          </a:p>
          <a:p>
            <a:pPr marL="0" indent="0" algn="ctr">
              <a:spcBef>
                <a:spcPts val="0"/>
              </a:spcBef>
              <a:buNone/>
            </a:pPr>
            <a:endParaRPr lang="en-GB" sz="1600" b="0" dirty="0"/>
          </a:p>
          <a:p>
            <a:pPr marL="0" indent="0" algn="ctr">
              <a:spcBef>
                <a:spcPts val="0"/>
              </a:spcBef>
              <a:buNone/>
            </a:pPr>
            <a:endParaRPr lang="en-GB" sz="1600" b="0" dirty="0"/>
          </a:p>
          <a:p>
            <a:pPr marL="0" indent="0" algn="ctr">
              <a:spcBef>
                <a:spcPts val="0"/>
              </a:spcBef>
              <a:buNone/>
            </a:pPr>
            <a:r>
              <a:rPr lang="en-GB" sz="1800" i="1" dirty="0"/>
              <a:t>The Annual Sustainability Conference 2nd edition</a:t>
            </a:r>
          </a:p>
          <a:p>
            <a:pPr marL="0" indent="0" algn="ctr">
              <a:spcBef>
                <a:spcPts val="0"/>
              </a:spcBef>
              <a:buNone/>
            </a:pPr>
            <a:r>
              <a:rPr lang="en-GB" sz="1800" i="1" dirty="0"/>
              <a:t>Luxor, 2-5 March 2022</a:t>
            </a:r>
          </a:p>
          <a:p>
            <a:pPr algn="ctr"/>
            <a:endParaRPr lang="en-GB" sz="2400" dirty="0"/>
          </a:p>
        </p:txBody>
      </p:sp>
      <p:pic>
        <p:nvPicPr>
          <p:cNvPr id="8" name="Picture 12" descr="H:\PRME\004_ADMIN\001_CorporateIdentity\001_Logos\12_Six Principles\Six Principles Assets\P5.pn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1336" b="13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H:\PRME\004_ADMIN\001_CorporateIdentity\001_Logos\12_Six Principles\Six Principles Assets\P6.png"/>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1336" b="13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descr="H:\PRME\004_ADMIN\001_CorporateIdentity\001_Logos\12_Six Principles\Six Principles Assets\P2.png"/>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t="1521" b="15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descr="H:\PRME\004_ADMIN\001_CorporateIdentity\001_Logos\12_Six Principles\Six Principles Assets\P3.png"/>
          <p:cNvPicPr>
            <a:picLocks noGrp="1" noChangeAspect="1" noChangeArrowheads="1"/>
          </p:cNvPicPr>
          <p:nvPr>
            <p:ph type="pic" sz="quarter" idx="12"/>
          </p:nvPr>
        </p:nvPicPr>
        <p:blipFill>
          <a:blip r:embed="rId6">
            <a:extLst>
              <a:ext uri="{28A0092B-C50C-407E-A947-70E740481C1C}">
                <a14:useLocalDpi xmlns:a14="http://schemas.microsoft.com/office/drawing/2010/main" val="0"/>
              </a:ext>
            </a:extLst>
          </a:blip>
          <a:srcRect t="1275" b="12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PRME\004_ADMIN\001_CorporateIdentity\001_Logos\12_Six Principles\Six Principles Assets\P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98590" y="2113367"/>
            <a:ext cx="741445" cy="761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H:\PRME\004_ADMIN\001_CorporateIdentity\001_Logos\12_Six Principles\Six Principles Assets\P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1737" y="4859133"/>
            <a:ext cx="741445" cy="76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7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36723" y="6198204"/>
            <a:ext cx="147340" cy="290313"/>
          </a:xfrm>
          <a:prstGeom prst="rect">
            <a:avLst/>
          </a:prstGeom>
        </p:spPr>
        <p:txBody>
          <a:bodyPr vert="horz" wrap="square" lIns="0" tIns="8930" rIns="0" bIns="0" rtlCol="0">
            <a:spAutoFit/>
          </a:bodyPr>
          <a:lstStyle/>
          <a:p>
            <a:pPr marL="8929">
              <a:spcBef>
                <a:spcPts val="70"/>
              </a:spcBef>
            </a:pPr>
            <a:r>
              <a:rPr sz="1828" dirty="0">
                <a:latin typeface="Arial"/>
                <a:cs typeface="Arial"/>
              </a:rPr>
              <a:t>6</a:t>
            </a:r>
            <a:endParaRPr sz="1828">
              <a:latin typeface="Arial"/>
              <a:cs typeface="Arial"/>
            </a:endParaRPr>
          </a:p>
        </p:txBody>
      </p:sp>
      <p:sp>
        <p:nvSpPr>
          <p:cNvPr id="3" name="object 11">
            <a:extLst>
              <a:ext uri="{FF2B5EF4-FFF2-40B4-BE49-F238E27FC236}">
                <a16:creationId xmlns:a16="http://schemas.microsoft.com/office/drawing/2014/main" id="{9124A3C4-3795-F546-A855-D3B2ECB10625}"/>
              </a:ext>
            </a:extLst>
          </p:cNvPr>
          <p:cNvSpPr/>
          <p:nvPr/>
        </p:nvSpPr>
        <p:spPr>
          <a:xfrm>
            <a:off x="8677166" y="252924"/>
            <a:ext cx="3118872" cy="837319"/>
          </a:xfrm>
          <a:prstGeom prst="rect">
            <a:avLst/>
          </a:prstGeom>
          <a:blipFill>
            <a:blip r:embed="rId2" cstate="print"/>
            <a:stretch>
              <a:fillRect/>
            </a:stretch>
          </a:blipFill>
        </p:spPr>
        <p:txBody>
          <a:bodyPr wrap="square" lIns="0" tIns="0" rIns="0" bIns="0" rtlCol="0"/>
          <a:lstStyle/>
          <a:p>
            <a:endParaRPr sz="1266"/>
          </a:p>
        </p:txBody>
      </p:sp>
      <p:sp>
        <p:nvSpPr>
          <p:cNvPr id="4" name="TextBox 3">
            <a:extLst>
              <a:ext uri="{FF2B5EF4-FFF2-40B4-BE49-F238E27FC236}">
                <a16:creationId xmlns:a16="http://schemas.microsoft.com/office/drawing/2014/main" id="{C65EF493-31D8-1D47-9C06-9B15E4949F7A}"/>
              </a:ext>
            </a:extLst>
          </p:cNvPr>
          <p:cNvSpPr txBox="1"/>
          <p:nvPr/>
        </p:nvSpPr>
        <p:spPr>
          <a:xfrm>
            <a:off x="2506266" y="1448890"/>
            <a:ext cx="6858000" cy="4182620"/>
          </a:xfrm>
          <a:custGeom>
            <a:avLst/>
            <a:gdLst>
              <a:gd name="connsiteX0" fmla="*/ 0 w 6858000"/>
              <a:gd name="connsiteY0" fmla="*/ 0 h 4182620"/>
              <a:gd name="connsiteX1" fmla="*/ 754380 w 6858000"/>
              <a:gd name="connsiteY1" fmla="*/ 0 h 4182620"/>
              <a:gd name="connsiteX2" fmla="*/ 1577340 w 6858000"/>
              <a:gd name="connsiteY2" fmla="*/ 0 h 4182620"/>
              <a:gd name="connsiteX3" fmla="*/ 2125980 w 6858000"/>
              <a:gd name="connsiteY3" fmla="*/ 0 h 4182620"/>
              <a:gd name="connsiteX4" fmla="*/ 2880360 w 6858000"/>
              <a:gd name="connsiteY4" fmla="*/ 0 h 4182620"/>
              <a:gd name="connsiteX5" fmla="*/ 3429000 w 6858000"/>
              <a:gd name="connsiteY5" fmla="*/ 0 h 4182620"/>
              <a:gd name="connsiteX6" fmla="*/ 4114800 w 6858000"/>
              <a:gd name="connsiteY6" fmla="*/ 0 h 4182620"/>
              <a:gd name="connsiteX7" fmla="*/ 4869180 w 6858000"/>
              <a:gd name="connsiteY7" fmla="*/ 0 h 4182620"/>
              <a:gd name="connsiteX8" fmla="*/ 5349240 w 6858000"/>
              <a:gd name="connsiteY8" fmla="*/ 0 h 4182620"/>
              <a:gd name="connsiteX9" fmla="*/ 5829300 w 6858000"/>
              <a:gd name="connsiteY9" fmla="*/ 0 h 4182620"/>
              <a:gd name="connsiteX10" fmla="*/ 6858000 w 6858000"/>
              <a:gd name="connsiteY10" fmla="*/ 0 h 4182620"/>
              <a:gd name="connsiteX11" fmla="*/ 6858000 w 6858000"/>
              <a:gd name="connsiteY11" fmla="*/ 697103 h 4182620"/>
              <a:gd name="connsiteX12" fmla="*/ 6858000 w 6858000"/>
              <a:gd name="connsiteY12" fmla="*/ 1436033 h 4182620"/>
              <a:gd name="connsiteX13" fmla="*/ 6858000 w 6858000"/>
              <a:gd name="connsiteY13" fmla="*/ 2091310 h 4182620"/>
              <a:gd name="connsiteX14" fmla="*/ 6858000 w 6858000"/>
              <a:gd name="connsiteY14" fmla="*/ 2830240 h 4182620"/>
              <a:gd name="connsiteX15" fmla="*/ 6858000 w 6858000"/>
              <a:gd name="connsiteY15" fmla="*/ 3443690 h 4182620"/>
              <a:gd name="connsiteX16" fmla="*/ 6858000 w 6858000"/>
              <a:gd name="connsiteY16" fmla="*/ 4182620 h 4182620"/>
              <a:gd name="connsiteX17" fmla="*/ 6377940 w 6858000"/>
              <a:gd name="connsiteY17" fmla="*/ 4182620 h 4182620"/>
              <a:gd name="connsiteX18" fmla="*/ 5554980 w 6858000"/>
              <a:gd name="connsiteY18" fmla="*/ 4182620 h 4182620"/>
              <a:gd name="connsiteX19" fmla="*/ 4800600 w 6858000"/>
              <a:gd name="connsiteY19" fmla="*/ 4182620 h 4182620"/>
              <a:gd name="connsiteX20" fmla="*/ 4046220 w 6858000"/>
              <a:gd name="connsiteY20" fmla="*/ 4182620 h 4182620"/>
              <a:gd name="connsiteX21" fmla="*/ 3291840 w 6858000"/>
              <a:gd name="connsiteY21" fmla="*/ 4182620 h 4182620"/>
              <a:gd name="connsiteX22" fmla="*/ 2743200 w 6858000"/>
              <a:gd name="connsiteY22" fmla="*/ 4182620 h 4182620"/>
              <a:gd name="connsiteX23" fmla="*/ 1920240 w 6858000"/>
              <a:gd name="connsiteY23" fmla="*/ 4182620 h 4182620"/>
              <a:gd name="connsiteX24" fmla="*/ 1234440 w 6858000"/>
              <a:gd name="connsiteY24" fmla="*/ 4182620 h 4182620"/>
              <a:gd name="connsiteX25" fmla="*/ 754380 w 6858000"/>
              <a:gd name="connsiteY25" fmla="*/ 4182620 h 4182620"/>
              <a:gd name="connsiteX26" fmla="*/ 0 w 6858000"/>
              <a:gd name="connsiteY26" fmla="*/ 4182620 h 4182620"/>
              <a:gd name="connsiteX27" fmla="*/ 0 w 6858000"/>
              <a:gd name="connsiteY27" fmla="*/ 3527343 h 4182620"/>
              <a:gd name="connsiteX28" fmla="*/ 0 w 6858000"/>
              <a:gd name="connsiteY28" fmla="*/ 2830240 h 4182620"/>
              <a:gd name="connsiteX29" fmla="*/ 0 w 6858000"/>
              <a:gd name="connsiteY29" fmla="*/ 2049484 h 4182620"/>
              <a:gd name="connsiteX30" fmla="*/ 0 w 6858000"/>
              <a:gd name="connsiteY30" fmla="*/ 1268728 h 4182620"/>
              <a:gd name="connsiteX31" fmla="*/ 0 w 6858000"/>
              <a:gd name="connsiteY31" fmla="*/ 0 h 418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182620" fill="none" extrusionOk="0">
                <a:moveTo>
                  <a:pt x="0" y="0"/>
                </a:moveTo>
                <a:cubicBezTo>
                  <a:pt x="326991" y="-29166"/>
                  <a:pt x="585640" y="20140"/>
                  <a:pt x="754380" y="0"/>
                </a:cubicBezTo>
                <a:cubicBezTo>
                  <a:pt x="923120" y="-20140"/>
                  <a:pt x="1313808" y="-36938"/>
                  <a:pt x="1577340" y="0"/>
                </a:cubicBezTo>
                <a:cubicBezTo>
                  <a:pt x="1840872" y="36938"/>
                  <a:pt x="1965648" y="-7013"/>
                  <a:pt x="2125980" y="0"/>
                </a:cubicBezTo>
                <a:cubicBezTo>
                  <a:pt x="2286312" y="7013"/>
                  <a:pt x="2572014" y="27507"/>
                  <a:pt x="2880360" y="0"/>
                </a:cubicBezTo>
                <a:cubicBezTo>
                  <a:pt x="3188706" y="-27507"/>
                  <a:pt x="3188503" y="-6269"/>
                  <a:pt x="3429000" y="0"/>
                </a:cubicBezTo>
                <a:cubicBezTo>
                  <a:pt x="3669497" y="6269"/>
                  <a:pt x="3821445" y="28652"/>
                  <a:pt x="4114800" y="0"/>
                </a:cubicBezTo>
                <a:cubicBezTo>
                  <a:pt x="4408155" y="-28652"/>
                  <a:pt x="4593258" y="-16404"/>
                  <a:pt x="4869180" y="0"/>
                </a:cubicBezTo>
                <a:cubicBezTo>
                  <a:pt x="5145102" y="16404"/>
                  <a:pt x="5131276" y="-284"/>
                  <a:pt x="5349240" y="0"/>
                </a:cubicBezTo>
                <a:cubicBezTo>
                  <a:pt x="5567204" y="284"/>
                  <a:pt x="5685814" y="-1714"/>
                  <a:pt x="5829300" y="0"/>
                </a:cubicBezTo>
                <a:cubicBezTo>
                  <a:pt x="5972786" y="1714"/>
                  <a:pt x="6424270" y="25944"/>
                  <a:pt x="6858000" y="0"/>
                </a:cubicBezTo>
                <a:cubicBezTo>
                  <a:pt x="6857705" y="186117"/>
                  <a:pt x="6854754" y="429574"/>
                  <a:pt x="6858000" y="697103"/>
                </a:cubicBezTo>
                <a:cubicBezTo>
                  <a:pt x="6861246" y="964632"/>
                  <a:pt x="6857156" y="1132813"/>
                  <a:pt x="6858000" y="1436033"/>
                </a:cubicBezTo>
                <a:cubicBezTo>
                  <a:pt x="6858845" y="1739253"/>
                  <a:pt x="6875090" y="1769731"/>
                  <a:pt x="6858000" y="2091310"/>
                </a:cubicBezTo>
                <a:cubicBezTo>
                  <a:pt x="6840910" y="2412889"/>
                  <a:pt x="6838554" y="2663113"/>
                  <a:pt x="6858000" y="2830240"/>
                </a:cubicBezTo>
                <a:cubicBezTo>
                  <a:pt x="6877447" y="2997367"/>
                  <a:pt x="6858561" y="3164377"/>
                  <a:pt x="6858000" y="3443690"/>
                </a:cubicBezTo>
                <a:cubicBezTo>
                  <a:pt x="6857440" y="3723003"/>
                  <a:pt x="6864584" y="4019882"/>
                  <a:pt x="6858000" y="4182620"/>
                </a:cubicBezTo>
                <a:cubicBezTo>
                  <a:pt x="6713087" y="4206060"/>
                  <a:pt x="6485133" y="4190995"/>
                  <a:pt x="6377940" y="4182620"/>
                </a:cubicBezTo>
                <a:cubicBezTo>
                  <a:pt x="6270747" y="4174245"/>
                  <a:pt x="5761905" y="4147744"/>
                  <a:pt x="5554980" y="4182620"/>
                </a:cubicBezTo>
                <a:cubicBezTo>
                  <a:pt x="5348055" y="4217496"/>
                  <a:pt x="5034848" y="4162062"/>
                  <a:pt x="4800600" y="4182620"/>
                </a:cubicBezTo>
                <a:cubicBezTo>
                  <a:pt x="4566352" y="4203178"/>
                  <a:pt x="4345067" y="4219082"/>
                  <a:pt x="4046220" y="4182620"/>
                </a:cubicBezTo>
                <a:cubicBezTo>
                  <a:pt x="3747373" y="4146158"/>
                  <a:pt x="3502114" y="4149481"/>
                  <a:pt x="3291840" y="4182620"/>
                </a:cubicBezTo>
                <a:cubicBezTo>
                  <a:pt x="3081566" y="4215759"/>
                  <a:pt x="2992633" y="4190417"/>
                  <a:pt x="2743200" y="4182620"/>
                </a:cubicBezTo>
                <a:cubicBezTo>
                  <a:pt x="2493767" y="4174823"/>
                  <a:pt x="2217964" y="4183463"/>
                  <a:pt x="1920240" y="4182620"/>
                </a:cubicBezTo>
                <a:cubicBezTo>
                  <a:pt x="1622516" y="4181777"/>
                  <a:pt x="1475965" y="4205495"/>
                  <a:pt x="1234440" y="4182620"/>
                </a:cubicBezTo>
                <a:cubicBezTo>
                  <a:pt x="992915" y="4159745"/>
                  <a:pt x="975415" y="4200989"/>
                  <a:pt x="754380" y="4182620"/>
                </a:cubicBezTo>
                <a:cubicBezTo>
                  <a:pt x="533345" y="4164251"/>
                  <a:pt x="360527" y="4212397"/>
                  <a:pt x="0" y="4182620"/>
                </a:cubicBezTo>
                <a:cubicBezTo>
                  <a:pt x="1100" y="3906435"/>
                  <a:pt x="-3185" y="3725583"/>
                  <a:pt x="0" y="3527343"/>
                </a:cubicBezTo>
                <a:cubicBezTo>
                  <a:pt x="3185" y="3329103"/>
                  <a:pt x="13264" y="3127754"/>
                  <a:pt x="0" y="2830240"/>
                </a:cubicBezTo>
                <a:cubicBezTo>
                  <a:pt x="-13264" y="2532726"/>
                  <a:pt x="-21095" y="2208124"/>
                  <a:pt x="0" y="2049484"/>
                </a:cubicBezTo>
                <a:cubicBezTo>
                  <a:pt x="21095" y="1890844"/>
                  <a:pt x="-36124" y="1585734"/>
                  <a:pt x="0" y="1268728"/>
                </a:cubicBezTo>
                <a:cubicBezTo>
                  <a:pt x="36124" y="951722"/>
                  <a:pt x="13222" y="631085"/>
                  <a:pt x="0" y="0"/>
                </a:cubicBezTo>
                <a:close/>
              </a:path>
              <a:path w="6858000" h="4182620" stroke="0" extrusionOk="0">
                <a:moveTo>
                  <a:pt x="0" y="0"/>
                </a:moveTo>
                <a:cubicBezTo>
                  <a:pt x="216843" y="-20794"/>
                  <a:pt x="480209" y="20192"/>
                  <a:pt x="617220" y="0"/>
                </a:cubicBezTo>
                <a:cubicBezTo>
                  <a:pt x="754231" y="-20192"/>
                  <a:pt x="898518" y="-2164"/>
                  <a:pt x="1097280" y="0"/>
                </a:cubicBezTo>
                <a:cubicBezTo>
                  <a:pt x="1296042" y="2164"/>
                  <a:pt x="1512360" y="-37615"/>
                  <a:pt x="1920240" y="0"/>
                </a:cubicBezTo>
                <a:cubicBezTo>
                  <a:pt x="2328120" y="37615"/>
                  <a:pt x="2312100" y="-18954"/>
                  <a:pt x="2537460" y="0"/>
                </a:cubicBezTo>
                <a:cubicBezTo>
                  <a:pt x="2762820" y="18954"/>
                  <a:pt x="3027585" y="28618"/>
                  <a:pt x="3154680" y="0"/>
                </a:cubicBezTo>
                <a:cubicBezTo>
                  <a:pt x="3281775" y="-28618"/>
                  <a:pt x="3624758" y="-1565"/>
                  <a:pt x="3977640" y="0"/>
                </a:cubicBezTo>
                <a:cubicBezTo>
                  <a:pt x="4330522" y="1565"/>
                  <a:pt x="4348906" y="-10989"/>
                  <a:pt x="4526280" y="0"/>
                </a:cubicBezTo>
                <a:cubicBezTo>
                  <a:pt x="4703654" y="10989"/>
                  <a:pt x="5027609" y="39291"/>
                  <a:pt x="5349240" y="0"/>
                </a:cubicBezTo>
                <a:cubicBezTo>
                  <a:pt x="5670871" y="-39291"/>
                  <a:pt x="5881673" y="-12119"/>
                  <a:pt x="6172200" y="0"/>
                </a:cubicBezTo>
                <a:cubicBezTo>
                  <a:pt x="6462727" y="12119"/>
                  <a:pt x="6640797" y="-28229"/>
                  <a:pt x="6858000" y="0"/>
                </a:cubicBezTo>
                <a:cubicBezTo>
                  <a:pt x="6823952" y="216127"/>
                  <a:pt x="6833759" y="508419"/>
                  <a:pt x="6858000" y="780756"/>
                </a:cubicBezTo>
                <a:cubicBezTo>
                  <a:pt x="6882241" y="1053093"/>
                  <a:pt x="6884201" y="1274763"/>
                  <a:pt x="6858000" y="1519685"/>
                </a:cubicBezTo>
                <a:cubicBezTo>
                  <a:pt x="6831799" y="1764607"/>
                  <a:pt x="6857557" y="1852900"/>
                  <a:pt x="6858000" y="2091310"/>
                </a:cubicBezTo>
                <a:cubicBezTo>
                  <a:pt x="6858443" y="2329720"/>
                  <a:pt x="6825330" y="2485176"/>
                  <a:pt x="6858000" y="2788413"/>
                </a:cubicBezTo>
                <a:cubicBezTo>
                  <a:pt x="6890670" y="3091650"/>
                  <a:pt x="6845993" y="3206628"/>
                  <a:pt x="6858000" y="3485517"/>
                </a:cubicBezTo>
                <a:cubicBezTo>
                  <a:pt x="6870007" y="3764406"/>
                  <a:pt x="6884627" y="4006579"/>
                  <a:pt x="6858000" y="4182620"/>
                </a:cubicBezTo>
                <a:cubicBezTo>
                  <a:pt x="6533471" y="4201440"/>
                  <a:pt x="6457090" y="4176021"/>
                  <a:pt x="6103620" y="4182620"/>
                </a:cubicBezTo>
                <a:cubicBezTo>
                  <a:pt x="5750150" y="4189219"/>
                  <a:pt x="5638583" y="4157780"/>
                  <a:pt x="5417820" y="4182620"/>
                </a:cubicBezTo>
                <a:cubicBezTo>
                  <a:pt x="5197057" y="4207460"/>
                  <a:pt x="5137918" y="4182412"/>
                  <a:pt x="4937760" y="4182620"/>
                </a:cubicBezTo>
                <a:cubicBezTo>
                  <a:pt x="4737602" y="4182828"/>
                  <a:pt x="4565084" y="4208725"/>
                  <a:pt x="4389120" y="4182620"/>
                </a:cubicBezTo>
                <a:cubicBezTo>
                  <a:pt x="4213156" y="4156515"/>
                  <a:pt x="3891218" y="4223568"/>
                  <a:pt x="3566160" y="4182620"/>
                </a:cubicBezTo>
                <a:cubicBezTo>
                  <a:pt x="3241102" y="4141672"/>
                  <a:pt x="3217833" y="4204743"/>
                  <a:pt x="2880360" y="4182620"/>
                </a:cubicBezTo>
                <a:cubicBezTo>
                  <a:pt x="2542887" y="4160497"/>
                  <a:pt x="2534321" y="4183643"/>
                  <a:pt x="2331720" y="4182620"/>
                </a:cubicBezTo>
                <a:cubicBezTo>
                  <a:pt x="2129119" y="4181597"/>
                  <a:pt x="1921218" y="4202076"/>
                  <a:pt x="1645920" y="4182620"/>
                </a:cubicBezTo>
                <a:cubicBezTo>
                  <a:pt x="1370622" y="4163164"/>
                  <a:pt x="1285275" y="4189175"/>
                  <a:pt x="1165860" y="4182620"/>
                </a:cubicBezTo>
                <a:cubicBezTo>
                  <a:pt x="1046445" y="4176065"/>
                  <a:pt x="830279" y="4180085"/>
                  <a:pt x="685800" y="4182620"/>
                </a:cubicBezTo>
                <a:cubicBezTo>
                  <a:pt x="541321" y="4185155"/>
                  <a:pt x="290408" y="4181542"/>
                  <a:pt x="0" y="4182620"/>
                </a:cubicBezTo>
                <a:cubicBezTo>
                  <a:pt x="15900" y="3891902"/>
                  <a:pt x="-10306" y="3841798"/>
                  <a:pt x="0" y="3569169"/>
                </a:cubicBezTo>
                <a:cubicBezTo>
                  <a:pt x="10306" y="3296540"/>
                  <a:pt x="-25829" y="3154379"/>
                  <a:pt x="0" y="2788413"/>
                </a:cubicBezTo>
                <a:cubicBezTo>
                  <a:pt x="25829" y="2422447"/>
                  <a:pt x="-25412" y="2293993"/>
                  <a:pt x="0" y="2133136"/>
                </a:cubicBezTo>
                <a:cubicBezTo>
                  <a:pt x="25412" y="1972279"/>
                  <a:pt x="12415" y="1834262"/>
                  <a:pt x="0" y="1561511"/>
                </a:cubicBezTo>
                <a:cubicBezTo>
                  <a:pt x="-12415" y="1288760"/>
                  <a:pt x="20856" y="1117446"/>
                  <a:pt x="0" y="822582"/>
                </a:cubicBezTo>
                <a:cubicBezTo>
                  <a:pt x="-20856" y="527718"/>
                  <a:pt x="39431" y="312444"/>
                  <a:pt x="0" y="0"/>
                </a:cubicBezTo>
                <a:close/>
              </a:path>
            </a:pathLst>
          </a:custGeom>
          <a:solidFill>
            <a:schemeClr val="tx1">
              <a:lumMod val="50000"/>
              <a:lumOff val="50000"/>
            </a:schemeClr>
          </a:solidFill>
          <a:ln>
            <a:noFill/>
            <a:extLst>
              <a:ext uri="{C807C97D-BFC1-408E-A445-0C87EB9F89A2}">
                <ask:lineSketchStyleProps xmlns:ask="http://schemas.microsoft.com/office/drawing/2018/sketchyshapes" xmlns="" sd="1219033472">
                  <a:prstGeom prst="rect">
                    <a:avLst/>
                  </a:prstGeom>
                  <ask:type>
                    <ask:lineSketchFreehand/>
                  </ask:type>
                </ask:lineSketchStyleProps>
              </a:ext>
            </a:extLst>
          </a:ln>
          <a:effectLst>
            <a:outerShdw blurRad="50800" dist="50800" dir="5400000" algn="ctr" rotWithShape="0">
              <a:srgbClr val="000000">
                <a:alpha val="54000"/>
              </a:srgbClr>
            </a:outerShdw>
          </a:effectLst>
        </p:spPr>
        <p:txBody>
          <a:bodyPr wrap="square" rtlCol="0">
            <a:spAutoFit/>
          </a:bodyPr>
          <a:lstStyle/>
          <a:p>
            <a:pPr algn="ctr"/>
            <a:endParaRPr lang="en-SE" sz="3797" b="1" dirty="0">
              <a:solidFill>
                <a:schemeClr val="bg1"/>
              </a:solidFill>
            </a:endParaRPr>
          </a:p>
          <a:p>
            <a:pPr algn="ctr"/>
            <a:endParaRPr lang="en-SE" sz="3797" b="1" dirty="0">
              <a:solidFill>
                <a:schemeClr val="bg1"/>
              </a:solidFill>
            </a:endParaRPr>
          </a:p>
          <a:p>
            <a:pPr algn="ctr"/>
            <a:endParaRPr lang="en-SE" sz="3797" b="1" dirty="0">
              <a:solidFill>
                <a:schemeClr val="bg1"/>
              </a:solidFill>
            </a:endParaRPr>
          </a:p>
          <a:p>
            <a:pPr algn="ctr"/>
            <a:endParaRPr lang="en-SE" sz="3797" b="1" dirty="0">
              <a:solidFill>
                <a:schemeClr val="bg1"/>
              </a:solidFill>
            </a:endParaRPr>
          </a:p>
          <a:p>
            <a:pPr algn="ctr"/>
            <a:endParaRPr lang="en-SE" sz="3797" b="1" dirty="0">
              <a:solidFill>
                <a:schemeClr val="bg1"/>
              </a:solidFill>
            </a:endParaRPr>
          </a:p>
          <a:p>
            <a:pPr algn="ctr"/>
            <a:endParaRPr lang="en-SE" sz="3797" b="1" dirty="0">
              <a:solidFill>
                <a:schemeClr val="bg1"/>
              </a:solidFill>
            </a:endParaRPr>
          </a:p>
          <a:p>
            <a:pPr algn="ctr"/>
            <a:endParaRPr lang="en-SE" sz="3797" b="1" dirty="0">
              <a:solidFill>
                <a:schemeClr val="bg1"/>
              </a:solidFill>
            </a:endParaRPr>
          </a:p>
        </p:txBody>
      </p:sp>
      <p:sp>
        <p:nvSpPr>
          <p:cNvPr id="5" name="Rectangle 4">
            <a:extLst>
              <a:ext uri="{FF2B5EF4-FFF2-40B4-BE49-F238E27FC236}">
                <a16:creationId xmlns:a16="http://schemas.microsoft.com/office/drawing/2014/main" id="{C417EDD2-0E5B-E341-A159-3992ACC7D621}"/>
              </a:ext>
            </a:extLst>
          </p:cNvPr>
          <p:cNvSpPr/>
          <p:nvPr/>
        </p:nvSpPr>
        <p:spPr>
          <a:xfrm>
            <a:off x="3042047" y="1881702"/>
            <a:ext cx="5893594" cy="3208571"/>
          </a:xfrm>
          <a:prstGeom prst="rect">
            <a:avLst/>
          </a:prstGeom>
        </p:spPr>
        <p:txBody>
          <a:bodyPr wrap="square">
            <a:spAutoFit/>
          </a:bodyPr>
          <a:lstStyle/>
          <a:p>
            <a:pPr algn="ctr"/>
            <a:r>
              <a:rPr lang="en-US" sz="2250" b="1" kern="0" dirty="0">
                <a:solidFill>
                  <a:schemeClr val="bg1"/>
                </a:solidFill>
              </a:rPr>
              <a:t>PRME … a Global Movement </a:t>
            </a:r>
          </a:p>
          <a:p>
            <a:pPr algn="ctr"/>
            <a:r>
              <a:rPr lang="en-US" sz="2250" b="1" kern="0" dirty="0">
                <a:solidFill>
                  <a:schemeClr val="bg1"/>
                </a:solidFill>
              </a:rPr>
              <a:t>of Responsible Management Education </a:t>
            </a:r>
          </a:p>
          <a:p>
            <a:pPr algn="ctr"/>
            <a:endParaRPr lang="en-US" sz="2250" b="1" kern="0" dirty="0">
              <a:solidFill>
                <a:schemeClr val="bg1"/>
              </a:solidFill>
            </a:endParaRPr>
          </a:p>
          <a:p>
            <a:pPr algn="ctr"/>
            <a:r>
              <a:rPr lang="en-US" sz="2250" b="1" kern="0" dirty="0">
                <a:solidFill>
                  <a:schemeClr val="bg1"/>
                </a:solidFill>
              </a:rPr>
              <a:t>Today, PRME is the world’s largest </a:t>
            </a:r>
          </a:p>
          <a:p>
            <a:pPr algn="ctr"/>
            <a:r>
              <a:rPr lang="en-US" sz="2250" b="1" kern="0" dirty="0">
                <a:solidFill>
                  <a:schemeClr val="bg1"/>
                </a:solidFill>
              </a:rPr>
              <a:t>UN-supported initiative to engage management schools and management and leadership development institutions in the advancement of responsible leadership and sustainable development. </a:t>
            </a:r>
            <a:endParaRPr lang="en-SE" sz="2250" dirty="0"/>
          </a:p>
        </p:txBody>
      </p:sp>
      <p:pic>
        <p:nvPicPr>
          <p:cNvPr id="6" name="Picture 2" descr="Flags - Maps, Flags, Boundaries - Research Guides at United Nations Dag  Hammarskjöld Library">
            <a:hlinkClick r:id="rId3"/>
            <a:extLst>
              <a:ext uri="{FF2B5EF4-FFF2-40B4-BE49-F238E27FC236}">
                <a16:creationId xmlns:a16="http://schemas.microsoft.com/office/drawing/2014/main" id="{A5BA6130-252C-C849-9C59-E7BD1E8F9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0" y="5874786"/>
            <a:ext cx="1456513" cy="85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6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South America">
            <a:extLst>
              <a:ext uri="{FF2B5EF4-FFF2-40B4-BE49-F238E27FC236}">
                <a16:creationId xmlns:a16="http://schemas.microsoft.com/office/drawing/2014/main" id="{092107E4-B2B5-6C40-AC53-5FD3BCCC3C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48989" y="2596333"/>
            <a:ext cx="2151575" cy="2151575"/>
          </a:xfrm>
          <a:prstGeom prst="rect">
            <a:avLst/>
          </a:prstGeom>
        </p:spPr>
      </p:pic>
      <p:pic>
        <p:nvPicPr>
          <p:cNvPr id="9" name="Graphic 8" descr="Asia">
            <a:extLst>
              <a:ext uri="{FF2B5EF4-FFF2-40B4-BE49-F238E27FC236}">
                <a16:creationId xmlns:a16="http://schemas.microsoft.com/office/drawing/2014/main" id="{CA80EF45-6E15-DB48-810A-CB133AF3A6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69622" y="1421888"/>
            <a:ext cx="3264957" cy="3264957"/>
          </a:xfrm>
          <a:prstGeom prst="rect">
            <a:avLst/>
          </a:prstGeom>
        </p:spPr>
      </p:pic>
      <p:pic>
        <p:nvPicPr>
          <p:cNvPr id="11" name="Graphic 10" descr="Australia">
            <a:extLst>
              <a:ext uri="{FF2B5EF4-FFF2-40B4-BE49-F238E27FC236}">
                <a16:creationId xmlns:a16="http://schemas.microsoft.com/office/drawing/2014/main" id="{99275987-E015-9A42-BBC2-BABB13D0DF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829692" y="4318459"/>
            <a:ext cx="1707414" cy="1707414"/>
          </a:xfrm>
          <a:prstGeom prst="rect">
            <a:avLst/>
          </a:prstGeom>
        </p:spPr>
      </p:pic>
      <p:pic>
        <p:nvPicPr>
          <p:cNvPr id="13" name="Graphic 12" descr="Europe">
            <a:extLst>
              <a:ext uri="{FF2B5EF4-FFF2-40B4-BE49-F238E27FC236}">
                <a16:creationId xmlns:a16="http://schemas.microsoft.com/office/drawing/2014/main" id="{963823FD-25F9-7F44-A288-2E1E0A5F7B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056604" y="595711"/>
            <a:ext cx="2827215" cy="2827215"/>
          </a:xfrm>
          <a:prstGeom prst="rect">
            <a:avLst/>
          </a:prstGeom>
        </p:spPr>
      </p:pic>
      <p:pic>
        <p:nvPicPr>
          <p:cNvPr id="15" name="Graphic 14" descr="North America">
            <a:extLst>
              <a:ext uri="{FF2B5EF4-FFF2-40B4-BE49-F238E27FC236}">
                <a16:creationId xmlns:a16="http://schemas.microsoft.com/office/drawing/2014/main" id="{C18A4244-7028-264D-A33D-2C62475A14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603089" y="0"/>
            <a:ext cx="3720541" cy="3720541"/>
          </a:xfrm>
          <a:prstGeom prst="rect">
            <a:avLst/>
          </a:prstGeom>
        </p:spPr>
      </p:pic>
      <p:pic>
        <p:nvPicPr>
          <p:cNvPr id="17" name="Graphic 16" descr="Africa">
            <a:extLst>
              <a:ext uri="{FF2B5EF4-FFF2-40B4-BE49-F238E27FC236}">
                <a16:creationId xmlns:a16="http://schemas.microsoft.com/office/drawing/2014/main" id="{D96B1F55-2B7A-CB4C-A69B-950F9CBE4F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548585" y="3522268"/>
            <a:ext cx="2135218" cy="2135218"/>
          </a:xfrm>
          <a:prstGeom prst="rect">
            <a:avLst/>
          </a:prstGeom>
        </p:spPr>
      </p:pic>
      <p:sp>
        <p:nvSpPr>
          <p:cNvPr id="20" name="TextBox 19">
            <a:extLst>
              <a:ext uri="{FF2B5EF4-FFF2-40B4-BE49-F238E27FC236}">
                <a16:creationId xmlns:a16="http://schemas.microsoft.com/office/drawing/2014/main" id="{AF8E77FA-450E-824A-BD8B-909E87141095}"/>
              </a:ext>
            </a:extLst>
          </p:cNvPr>
          <p:cNvSpPr txBox="1"/>
          <p:nvPr/>
        </p:nvSpPr>
        <p:spPr>
          <a:xfrm>
            <a:off x="1713300" y="4203552"/>
            <a:ext cx="2249847" cy="461665"/>
          </a:xfrm>
          <a:prstGeom prst="rect">
            <a:avLst/>
          </a:prstGeom>
          <a:noFill/>
        </p:spPr>
        <p:txBody>
          <a:bodyPr wrap="none" rtlCol="0">
            <a:spAutoFit/>
          </a:bodyPr>
          <a:lstStyle/>
          <a:p>
            <a:r>
              <a:rPr lang="en-US" sz="2400" b="1" dirty="0">
                <a:latin typeface="Calibri" panose="020F0502020204030204" pitchFamily="34" charset="0"/>
                <a:ea typeface="Tahoma" panose="020B0604030504040204" pitchFamily="34" charset="0"/>
                <a:cs typeface="Calibri" panose="020F0502020204030204" pitchFamily="34" charset="0"/>
              </a:rPr>
              <a:t>860+</a:t>
            </a:r>
            <a:r>
              <a:rPr lang="en-US" sz="2400" dirty="0">
                <a:latin typeface="Calibri" panose="020F0502020204030204" pitchFamily="34" charset="0"/>
                <a:ea typeface="Tahoma" panose="020B0604030504040204" pitchFamily="34" charset="0"/>
                <a:cs typeface="Calibri" panose="020F0502020204030204" pitchFamily="34" charset="0"/>
              </a:rPr>
              <a:t> </a:t>
            </a:r>
            <a:r>
              <a:rPr lang="en-US" sz="2400" dirty="0">
                <a:solidFill>
                  <a:schemeClr val="accent1"/>
                </a:solidFill>
                <a:latin typeface="Calibri" panose="020F0502020204030204" pitchFamily="34" charset="0"/>
                <a:ea typeface="Tahoma" panose="020B0604030504040204" pitchFamily="34" charset="0"/>
                <a:cs typeface="Calibri" panose="020F0502020204030204" pitchFamily="34" charset="0"/>
              </a:rPr>
              <a:t>Signatories</a:t>
            </a:r>
          </a:p>
        </p:txBody>
      </p:sp>
      <p:sp>
        <p:nvSpPr>
          <p:cNvPr id="21" name="TextBox 20">
            <a:extLst>
              <a:ext uri="{FF2B5EF4-FFF2-40B4-BE49-F238E27FC236}">
                <a16:creationId xmlns:a16="http://schemas.microsoft.com/office/drawing/2014/main" id="{998846AB-F903-1F4F-91A6-89AAAF5DD20F}"/>
              </a:ext>
            </a:extLst>
          </p:cNvPr>
          <p:cNvSpPr txBox="1"/>
          <p:nvPr/>
        </p:nvSpPr>
        <p:spPr>
          <a:xfrm>
            <a:off x="1740933" y="5393319"/>
            <a:ext cx="2968185" cy="461665"/>
          </a:xfrm>
          <a:prstGeom prst="rect">
            <a:avLst/>
          </a:prstGeom>
          <a:noFill/>
        </p:spPr>
        <p:txBody>
          <a:bodyPr wrap="none" rtlCol="0">
            <a:spAutoFit/>
          </a:bodyPr>
          <a:lstStyle/>
          <a:p>
            <a:r>
              <a:rPr lang="en-US" sz="2400" b="1" dirty="0">
                <a:latin typeface="Calibri" panose="020F0502020204030204" pitchFamily="34" charset="0"/>
                <a:ea typeface="Tahoma" panose="020B0604030504040204" pitchFamily="34" charset="0"/>
                <a:cs typeface="Calibri" panose="020F0502020204030204" pitchFamily="34" charset="0"/>
              </a:rPr>
              <a:t>17+</a:t>
            </a:r>
            <a:r>
              <a:rPr lang="en-US" sz="2400" dirty="0">
                <a:latin typeface="Calibri" panose="020F0502020204030204" pitchFamily="34" charset="0"/>
                <a:ea typeface="Tahoma" panose="020B0604030504040204" pitchFamily="34" charset="0"/>
                <a:cs typeface="Calibri" panose="020F0502020204030204" pitchFamily="34" charset="0"/>
              </a:rPr>
              <a:t> </a:t>
            </a:r>
            <a:r>
              <a:rPr lang="en-US" sz="2400" dirty="0">
                <a:solidFill>
                  <a:schemeClr val="accent1"/>
                </a:solidFill>
                <a:latin typeface="Calibri" panose="020F0502020204030204" pitchFamily="34" charset="0"/>
                <a:ea typeface="Tahoma" panose="020B0604030504040204" pitchFamily="34" charset="0"/>
                <a:cs typeface="Calibri" panose="020F0502020204030204" pitchFamily="34" charset="0"/>
              </a:rPr>
              <a:t>Regional Chapters</a:t>
            </a:r>
          </a:p>
        </p:txBody>
      </p:sp>
      <p:sp>
        <p:nvSpPr>
          <p:cNvPr id="23" name="TextBox 22">
            <a:extLst>
              <a:ext uri="{FF2B5EF4-FFF2-40B4-BE49-F238E27FC236}">
                <a16:creationId xmlns:a16="http://schemas.microsoft.com/office/drawing/2014/main" id="{2520949A-6186-EB4D-B783-21E77A52CAA9}"/>
              </a:ext>
            </a:extLst>
          </p:cNvPr>
          <p:cNvSpPr txBox="1"/>
          <p:nvPr/>
        </p:nvSpPr>
        <p:spPr>
          <a:xfrm>
            <a:off x="1735547" y="4798904"/>
            <a:ext cx="2034531" cy="477054"/>
          </a:xfrm>
          <a:prstGeom prst="rect">
            <a:avLst/>
          </a:prstGeom>
          <a:noFill/>
        </p:spPr>
        <p:txBody>
          <a:bodyPr wrap="none" rtlCol="0">
            <a:spAutoFit/>
          </a:bodyPr>
          <a:lstStyle/>
          <a:p>
            <a:r>
              <a:rPr lang="en-US" sz="2400" b="1" dirty="0">
                <a:latin typeface="Calibri" panose="020F0502020204030204" pitchFamily="34" charset="0"/>
                <a:ea typeface="Tahoma" panose="020B0604030504040204" pitchFamily="34" charset="0"/>
                <a:cs typeface="Calibri" panose="020F0502020204030204" pitchFamily="34" charset="0"/>
              </a:rPr>
              <a:t>37 </a:t>
            </a:r>
            <a:r>
              <a:rPr lang="en-US" sz="2400" dirty="0">
                <a:solidFill>
                  <a:schemeClr val="accent1"/>
                </a:solidFill>
                <a:latin typeface="Calibri" panose="020F0502020204030204" pitchFamily="34" charset="0"/>
                <a:ea typeface="Tahoma" panose="020B0604030504040204" pitchFamily="34" charset="0"/>
                <a:cs typeface="Calibri" panose="020F0502020204030204" pitchFamily="34" charset="0"/>
              </a:rPr>
              <a:t>Champions</a:t>
            </a:r>
          </a:p>
        </p:txBody>
      </p:sp>
      <p:sp>
        <p:nvSpPr>
          <p:cNvPr id="24" name="TextBox 23">
            <a:extLst>
              <a:ext uri="{FF2B5EF4-FFF2-40B4-BE49-F238E27FC236}">
                <a16:creationId xmlns:a16="http://schemas.microsoft.com/office/drawing/2014/main" id="{422AED60-04D3-E94E-BCA5-B27AF1DE6D1F}"/>
              </a:ext>
            </a:extLst>
          </p:cNvPr>
          <p:cNvSpPr txBox="1"/>
          <p:nvPr/>
        </p:nvSpPr>
        <p:spPr>
          <a:xfrm>
            <a:off x="1735547" y="5987734"/>
            <a:ext cx="2425536" cy="461665"/>
          </a:xfrm>
          <a:prstGeom prst="rect">
            <a:avLst/>
          </a:prstGeom>
          <a:noFill/>
        </p:spPr>
        <p:txBody>
          <a:bodyPr wrap="none" rtlCol="0">
            <a:spAutoFit/>
          </a:bodyPr>
          <a:lstStyle/>
          <a:p>
            <a:r>
              <a:rPr lang="en-US" sz="2400" b="1" dirty="0">
                <a:latin typeface="Calibri" panose="020F0502020204030204" pitchFamily="34" charset="0"/>
                <a:ea typeface="Tahoma" panose="020B0604030504040204" pitchFamily="34" charset="0"/>
                <a:cs typeface="Calibri" panose="020F0502020204030204" pitchFamily="34" charset="0"/>
              </a:rPr>
              <a:t>9</a:t>
            </a:r>
            <a:r>
              <a:rPr lang="en-US" sz="2400" dirty="0">
                <a:latin typeface="Calibri" panose="020F0502020204030204" pitchFamily="34" charset="0"/>
                <a:ea typeface="Tahoma" panose="020B0604030504040204" pitchFamily="34" charset="0"/>
                <a:cs typeface="Calibri" panose="020F0502020204030204" pitchFamily="34" charset="0"/>
              </a:rPr>
              <a:t> </a:t>
            </a:r>
            <a:r>
              <a:rPr lang="en-US" sz="2400" dirty="0">
                <a:solidFill>
                  <a:schemeClr val="accent1"/>
                </a:solidFill>
                <a:latin typeface="Calibri" panose="020F0502020204030204" pitchFamily="34" charset="0"/>
                <a:ea typeface="Tahoma" panose="020B0604030504040204" pitchFamily="34" charset="0"/>
                <a:cs typeface="Calibri" panose="020F0502020204030204" pitchFamily="34" charset="0"/>
              </a:rPr>
              <a:t>Working Groups</a:t>
            </a:r>
          </a:p>
        </p:txBody>
      </p:sp>
      <p:sp>
        <p:nvSpPr>
          <p:cNvPr id="25" name="TextBox 24">
            <a:extLst>
              <a:ext uri="{FF2B5EF4-FFF2-40B4-BE49-F238E27FC236}">
                <a16:creationId xmlns:a16="http://schemas.microsoft.com/office/drawing/2014/main" id="{54F25B9C-58BF-EA49-AE9C-EF34777B5549}"/>
              </a:ext>
            </a:extLst>
          </p:cNvPr>
          <p:cNvSpPr txBox="1"/>
          <p:nvPr/>
        </p:nvSpPr>
        <p:spPr>
          <a:xfrm>
            <a:off x="236651" y="1935597"/>
            <a:ext cx="1949174"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PRME by the numbers...</a:t>
            </a:r>
          </a:p>
        </p:txBody>
      </p:sp>
      <p:sp>
        <p:nvSpPr>
          <p:cNvPr id="2" name="TextBox 1">
            <a:extLst>
              <a:ext uri="{FF2B5EF4-FFF2-40B4-BE49-F238E27FC236}">
                <a16:creationId xmlns:a16="http://schemas.microsoft.com/office/drawing/2014/main" id="{3743583D-C0ED-F841-A2B5-880F2B0B8D57}"/>
              </a:ext>
            </a:extLst>
          </p:cNvPr>
          <p:cNvSpPr txBox="1"/>
          <p:nvPr/>
        </p:nvSpPr>
        <p:spPr>
          <a:xfrm>
            <a:off x="235534" y="3134490"/>
            <a:ext cx="4986541"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network of over </a:t>
            </a:r>
            <a:r>
              <a:rPr lang="en-US" sz="2400" b="1" dirty="0">
                <a:solidFill>
                  <a:srgbClr val="A0BD3A"/>
                </a:solidFill>
                <a:latin typeface="Calibri" panose="020F0502020204030204" pitchFamily="34" charset="0"/>
                <a:cs typeface="Calibri" panose="020F0502020204030204" pitchFamily="34" charset="0"/>
              </a:rPr>
              <a:t>3 million </a:t>
            </a:r>
            <a:r>
              <a:rPr lang="en-US" sz="2400" b="1" dirty="0">
                <a:latin typeface="Calibri" panose="020F0502020204030204" pitchFamily="34" charset="0"/>
                <a:cs typeface="Calibri" panose="020F0502020204030204" pitchFamily="34" charset="0"/>
              </a:rPr>
              <a:t>students </a:t>
            </a:r>
            <a:r>
              <a:rPr lang="en-US" sz="2400" dirty="0">
                <a:latin typeface="Calibri" panose="020F0502020204030204" pitchFamily="34" charset="0"/>
                <a:cs typeface="Calibri" panose="020F0502020204030204" pitchFamily="34" charset="0"/>
              </a:rPr>
              <a:t>and over </a:t>
            </a:r>
            <a:r>
              <a:rPr lang="en-US" sz="2400" b="1" dirty="0">
                <a:solidFill>
                  <a:srgbClr val="A0BD3A"/>
                </a:solidFill>
                <a:latin typeface="Calibri" panose="020F0502020204030204" pitchFamily="34" charset="0"/>
                <a:cs typeface="Calibri" panose="020F0502020204030204" pitchFamily="34" charset="0"/>
              </a:rPr>
              <a:t>200 thousand </a:t>
            </a:r>
            <a:r>
              <a:rPr lang="en-US" sz="2400" b="1" dirty="0">
                <a:solidFill>
                  <a:srgbClr val="1E3250"/>
                </a:solidFill>
                <a:latin typeface="Calibri" panose="020F0502020204030204" pitchFamily="34" charset="0"/>
                <a:cs typeface="Calibri" panose="020F0502020204030204" pitchFamily="34" charset="0"/>
              </a:rPr>
              <a:t>faculty</a:t>
            </a:r>
          </a:p>
        </p:txBody>
      </p:sp>
      <p:pic>
        <p:nvPicPr>
          <p:cNvPr id="16" name="Picture 15">
            <a:extLst>
              <a:ext uri="{FF2B5EF4-FFF2-40B4-BE49-F238E27FC236}">
                <a16:creationId xmlns:a16="http://schemas.microsoft.com/office/drawing/2014/main" id="{12032231-DFBC-434D-9EAA-438A25C997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25138" y="230298"/>
            <a:ext cx="3422538" cy="914240"/>
          </a:xfrm>
          <a:prstGeom prst="rect">
            <a:avLst/>
          </a:prstGeom>
        </p:spPr>
      </p:pic>
      <p:pic>
        <p:nvPicPr>
          <p:cNvPr id="18" name="Picture 2" descr="Flags - Maps, Flags, Boundaries - Research Guides at United Nations Dag  Hammarskjöld Library">
            <a:hlinkClick r:id="rId15"/>
            <a:extLst>
              <a:ext uri="{FF2B5EF4-FFF2-40B4-BE49-F238E27FC236}">
                <a16:creationId xmlns:a16="http://schemas.microsoft.com/office/drawing/2014/main" id="{5DF9DEBB-E313-684F-97A9-CDEFC6A30F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581" y="439806"/>
            <a:ext cx="1456513" cy="85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A7A24B-FC02-8643-AADA-5C7361483804}"/>
              </a:ext>
            </a:extLst>
          </p:cNvPr>
          <p:cNvSpPr txBox="1">
            <a:spLocks/>
          </p:cNvSpPr>
          <p:nvPr/>
        </p:nvSpPr>
        <p:spPr>
          <a:xfrm>
            <a:off x="2667000" y="245613"/>
            <a:ext cx="9229891" cy="2078487"/>
          </a:xfrm>
          <a:prstGeom prst="rect">
            <a:avLst/>
          </a:prstGeom>
          <a:ln>
            <a:solidFill>
              <a:schemeClr val="tx2"/>
            </a:solidFill>
          </a:ln>
        </p:spPr>
        <p:txBody>
          <a:bodyPr vert="horz" lIns="91440" tIns="45720" rIns="91440" bIns="45720" numCol="1" rtlCol="0">
            <a:noAutofit/>
          </a:bodyPr>
          <a:lstStyle>
            <a:lvl1pPr marL="0" indent="0" algn="ctr" defTabSz="457200" rtl="0" eaLnBrk="1" latinLnBrk="0" hangingPunct="1">
              <a:spcBef>
                <a:spcPts val="600"/>
              </a:spcBef>
              <a:buFont typeface="Arial"/>
              <a:buNone/>
              <a:defRPr sz="2400" b="0" i="0" kern="1200">
                <a:solidFill>
                  <a:schemeClr val="tx2"/>
                </a:solidFill>
                <a:latin typeface="+mn-lt"/>
                <a:ea typeface="+mn-ea"/>
                <a:cs typeface="Calibri" panose="020F0502020204030204" pitchFamily="34" charset="0"/>
              </a:defRPr>
            </a:lvl1pPr>
            <a:lvl2pPr marL="457200" indent="0" algn="ctr" defTabSz="457200" rtl="0" eaLnBrk="1" latinLnBrk="0" hangingPunct="1">
              <a:spcBef>
                <a:spcPts val="300"/>
              </a:spcBef>
              <a:spcAft>
                <a:spcPts val="600"/>
              </a:spcAft>
              <a:buFont typeface="Arial"/>
              <a:buNone/>
              <a:defRPr sz="2000" b="0" i="0" kern="1200">
                <a:solidFill>
                  <a:schemeClr val="tx2"/>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800" b="0" i="0" kern="1200">
                <a:solidFill>
                  <a:schemeClr val="tx2"/>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600" b="0" i="0" kern="1200">
                <a:solidFill>
                  <a:schemeClr val="tx2"/>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600" b="0" i="0" kern="1200">
                <a:solidFill>
                  <a:schemeClr val="tx2"/>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pPr eaLnBrk="0" fontAlgn="t" hangingPunct="0">
              <a:spcAft>
                <a:spcPct val="0"/>
              </a:spcAft>
            </a:pPr>
            <a:r>
              <a:rPr lang="sv-SE" altLang="sv-SE" sz="1800" dirty="0">
                <a:solidFill>
                  <a:schemeClr val="tx1"/>
                </a:solidFill>
                <a:latin typeface="Times New Roman" panose="02020603050405020304" pitchFamily="18" charset="0"/>
                <a:cs typeface="Times New Roman" panose="02020603050405020304" pitchFamily="18" charset="0"/>
              </a:rPr>
              <a:t/>
            </a:r>
            <a:br>
              <a:rPr lang="sv-SE" altLang="sv-SE" sz="1800" dirty="0">
                <a:solidFill>
                  <a:schemeClr val="tx1"/>
                </a:solidFill>
                <a:latin typeface="Times New Roman" panose="02020603050405020304" pitchFamily="18" charset="0"/>
                <a:cs typeface="Times New Roman" panose="02020603050405020304" pitchFamily="18" charset="0"/>
              </a:rPr>
            </a:br>
            <a:r>
              <a:rPr lang="sv-SE" altLang="sv-SE" sz="1800" b="1" dirty="0">
                <a:solidFill>
                  <a:schemeClr val="tx1"/>
                </a:solidFill>
                <a:latin typeface="Times New Roman" panose="02020603050405020304" pitchFamily="18" charset="0"/>
                <a:cs typeface="Times New Roman" panose="02020603050405020304" pitchFamily="18" charset="0"/>
              </a:rPr>
              <a:t>United Nations: </a:t>
            </a:r>
            <a:r>
              <a:rPr lang="sv-SE" altLang="sv-SE" sz="1800" dirty="0">
                <a:solidFill>
                  <a:srgbClr val="222222"/>
                </a:solidFill>
                <a:latin typeface="Times New Roman" panose="02020603050405020304" pitchFamily="18" charset="0"/>
                <a:cs typeface="Times New Roman" panose="02020603050405020304" pitchFamily="18" charset="0"/>
              </a:rPr>
              <a:t>The </a:t>
            </a:r>
            <a:r>
              <a:rPr lang="sv-SE" altLang="sv-SE" sz="1800" dirty="0" err="1">
                <a:solidFill>
                  <a:srgbClr val="222222"/>
                </a:solidFill>
                <a:latin typeface="Times New Roman" panose="02020603050405020304" pitchFamily="18" charset="0"/>
                <a:cs typeface="Times New Roman" panose="02020603050405020304" pitchFamily="18" charset="0"/>
              </a:rPr>
              <a:t>Sustainable</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Development</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b="1" dirty="0" err="1">
                <a:solidFill>
                  <a:srgbClr val="222222"/>
                </a:solidFill>
                <a:latin typeface="Times New Roman" panose="02020603050405020304" pitchFamily="18" charset="0"/>
                <a:cs typeface="Times New Roman" panose="02020603050405020304" pitchFamily="18" charset="0"/>
              </a:rPr>
              <a:t>Goals</a:t>
            </a:r>
            <a:r>
              <a:rPr lang="sv-SE" altLang="sv-SE" sz="1800" dirty="0">
                <a:solidFill>
                  <a:srgbClr val="222222"/>
                </a:solidFill>
                <a:latin typeface="Times New Roman" panose="02020603050405020304" pitchFamily="18" charset="0"/>
                <a:cs typeface="Times New Roman" panose="02020603050405020304" pitchFamily="18" charset="0"/>
              </a:rPr>
              <a:t> (SDGs) </a:t>
            </a:r>
            <a:r>
              <a:rPr lang="sv-SE" altLang="sv-SE" sz="1800" dirty="0" err="1">
                <a:solidFill>
                  <a:srgbClr val="222222"/>
                </a:solidFill>
                <a:latin typeface="Times New Roman" panose="02020603050405020304" pitchFamily="18" charset="0"/>
                <a:cs typeface="Times New Roman" panose="02020603050405020304" pitchFamily="18" charset="0"/>
              </a:rPr>
              <a:t>can</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only</a:t>
            </a:r>
            <a:r>
              <a:rPr lang="sv-SE" altLang="sv-SE" sz="1800" dirty="0">
                <a:solidFill>
                  <a:srgbClr val="222222"/>
                </a:solidFill>
                <a:latin typeface="Times New Roman" panose="02020603050405020304" pitchFamily="18" charset="0"/>
                <a:cs typeface="Times New Roman" panose="02020603050405020304" pitchFamily="18" charset="0"/>
              </a:rPr>
              <a:t> be </a:t>
            </a:r>
            <a:r>
              <a:rPr lang="sv-SE" altLang="sv-SE" sz="1800" dirty="0" err="1">
                <a:solidFill>
                  <a:srgbClr val="222222"/>
                </a:solidFill>
                <a:latin typeface="Times New Roman" panose="02020603050405020304" pitchFamily="18" charset="0"/>
                <a:cs typeface="Times New Roman" panose="02020603050405020304" pitchFamily="18" charset="0"/>
              </a:rPr>
              <a:t>realized</a:t>
            </a:r>
            <a:r>
              <a:rPr lang="sv-SE" altLang="sv-SE" sz="1800" dirty="0">
                <a:solidFill>
                  <a:srgbClr val="222222"/>
                </a:solidFill>
                <a:latin typeface="Times New Roman" panose="02020603050405020304" pitchFamily="18" charset="0"/>
                <a:cs typeface="Times New Roman" panose="02020603050405020304" pitchFamily="18" charset="0"/>
              </a:rPr>
              <a:t> </a:t>
            </a:r>
            <a:br>
              <a:rPr lang="sv-SE" altLang="sv-SE" sz="1800" dirty="0">
                <a:solidFill>
                  <a:srgbClr val="222222"/>
                </a:solidFill>
                <a:latin typeface="Times New Roman" panose="02020603050405020304" pitchFamily="18" charset="0"/>
                <a:cs typeface="Times New Roman" panose="02020603050405020304" pitchFamily="18" charset="0"/>
              </a:rPr>
            </a:br>
            <a:r>
              <a:rPr lang="sv-SE" altLang="sv-SE" sz="1800" dirty="0" err="1">
                <a:solidFill>
                  <a:srgbClr val="222222"/>
                </a:solidFill>
                <a:latin typeface="Times New Roman" panose="02020603050405020304" pitchFamily="18" charset="0"/>
                <a:cs typeface="Times New Roman" panose="02020603050405020304" pitchFamily="18" charset="0"/>
              </a:rPr>
              <a:t>with</a:t>
            </a:r>
            <a:r>
              <a:rPr lang="sv-SE" altLang="sv-SE" sz="1800" dirty="0">
                <a:solidFill>
                  <a:srgbClr val="222222"/>
                </a:solidFill>
                <a:latin typeface="Times New Roman" panose="02020603050405020304" pitchFamily="18" charset="0"/>
                <a:cs typeface="Times New Roman" panose="02020603050405020304" pitchFamily="18" charset="0"/>
              </a:rPr>
              <a:t> a strong </a:t>
            </a:r>
            <a:r>
              <a:rPr lang="sv-SE" altLang="sv-SE" sz="1800" dirty="0" err="1">
                <a:solidFill>
                  <a:srgbClr val="222222"/>
                </a:solidFill>
                <a:latin typeface="Times New Roman" panose="02020603050405020304" pitchFamily="18" charset="0"/>
                <a:cs typeface="Times New Roman" panose="02020603050405020304" pitchFamily="18" charset="0"/>
              </a:rPr>
              <a:t>commitment</a:t>
            </a:r>
            <a:r>
              <a:rPr lang="sv-SE" altLang="sv-SE" sz="1800" dirty="0">
                <a:solidFill>
                  <a:srgbClr val="222222"/>
                </a:solidFill>
                <a:latin typeface="Times New Roman" panose="02020603050405020304" pitchFamily="18" charset="0"/>
                <a:cs typeface="Times New Roman" panose="02020603050405020304" pitchFamily="18" charset="0"/>
              </a:rPr>
              <a:t> to global </a:t>
            </a:r>
            <a:r>
              <a:rPr lang="sv-SE" altLang="sv-SE" sz="1800" b="1" dirty="0">
                <a:solidFill>
                  <a:srgbClr val="222222"/>
                </a:solidFill>
                <a:latin typeface="Times New Roman" panose="02020603050405020304" pitchFamily="18" charset="0"/>
                <a:cs typeface="Times New Roman" panose="02020603050405020304" pitchFamily="18" charset="0"/>
              </a:rPr>
              <a:t>partnership</a:t>
            </a:r>
            <a:r>
              <a:rPr lang="sv-SE" altLang="sv-SE" sz="1800" dirty="0">
                <a:solidFill>
                  <a:srgbClr val="222222"/>
                </a:solidFill>
                <a:latin typeface="Times New Roman" panose="02020603050405020304" pitchFamily="18" charset="0"/>
                <a:cs typeface="Times New Roman" panose="02020603050405020304" pitchFamily="18" charset="0"/>
              </a:rPr>
              <a:t> and </a:t>
            </a:r>
            <a:r>
              <a:rPr lang="sv-SE" altLang="sv-SE" sz="1800" dirty="0" err="1">
                <a:solidFill>
                  <a:srgbClr val="222222"/>
                </a:solidFill>
                <a:latin typeface="Times New Roman" panose="02020603050405020304" pitchFamily="18" charset="0"/>
                <a:cs typeface="Times New Roman" panose="02020603050405020304" pitchFamily="18" charset="0"/>
              </a:rPr>
              <a:t>cooperation</a:t>
            </a:r>
            <a:r>
              <a:rPr lang="sv-SE" altLang="sv-SE" sz="1800" dirty="0">
                <a:solidFill>
                  <a:srgbClr val="222222"/>
                </a:solidFill>
                <a:latin typeface="Times New Roman" panose="02020603050405020304" pitchFamily="18" charset="0"/>
                <a:cs typeface="Times New Roman" panose="02020603050405020304" pitchFamily="18" charset="0"/>
              </a:rPr>
              <a:t>.</a:t>
            </a:r>
            <a:br>
              <a:rPr lang="sv-SE" altLang="sv-SE" sz="1800" dirty="0">
                <a:solidFill>
                  <a:srgbClr val="222222"/>
                </a:solidFill>
                <a:latin typeface="Times New Roman" panose="02020603050405020304" pitchFamily="18" charset="0"/>
                <a:cs typeface="Times New Roman" panose="02020603050405020304" pitchFamily="18" charset="0"/>
              </a:rPr>
            </a:br>
            <a:r>
              <a:rPr lang="sv-SE" altLang="sv-SE" sz="1800" dirty="0" err="1">
                <a:solidFill>
                  <a:srgbClr val="222222"/>
                </a:solidFill>
                <a:latin typeface="Times New Roman" panose="02020603050405020304" pitchFamily="18" charset="0"/>
                <a:cs typeface="Times New Roman" panose="02020603050405020304" pitchFamily="18" charset="0"/>
              </a:rPr>
              <a:t>Coordinating</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policies</a:t>
            </a:r>
            <a:r>
              <a:rPr lang="sv-SE" altLang="sv-SE" sz="1800" dirty="0">
                <a:solidFill>
                  <a:srgbClr val="222222"/>
                </a:solidFill>
                <a:latin typeface="Times New Roman" panose="02020603050405020304" pitchFamily="18" charset="0"/>
                <a:cs typeface="Times New Roman" panose="02020603050405020304" pitchFamily="18" charset="0"/>
              </a:rPr>
              <a:t> to </a:t>
            </a:r>
            <a:r>
              <a:rPr lang="sv-SE" altLang="sv-SE" sz="1800" dirty="0" err="1">
                <a:solidFill>
                  <a:srgbClr val="222222"/>
                </a:solidFill>
                <a:latin typeface="Times New Roman" panose="02020603050405020304" pitchFamily="18" charset="0"/>
                <a:cs typeface="Times New Roman" panose="02020603050405020304" pitchFamily="18" charset="0"/>
              </a:rPr>
              <a:t>help</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developing</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countries</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manage</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their</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debt</a:t>
            </a:r>
            <a:r>
              <a:rPr lang="sv-SE" altLang="sv-SE" sz="1800" dirty="0">
                <a:solidFill>
                  <a:srgbClr val="222222"/>
                </a:solidFill>
                <a:latin typeface="Times New Roman" panose="02020603050405020304" pitchFamily="18" charset="0"/>
                <a:cs typeface="Times New Roman" panose="02020603050405020304" pitchFamily="18" charset="0"/>
              </a:rPr>
              <a:t>, </a:t>
            </a:r>
            <a:br>
              <a:rPr lang="sv-SE" altLang="sv-SE" sz="1800" dirty="0">
                <a:solidFill>
                  <a:srgbClr val="222222"/>
                </a:solidFill>
                <a:latin typeface="Times New Roman" panose="02020603050405020304" pitchFamily="18" charset="0"/>
                <a:cs typeface="Times New Roman" panose="02020603050405020304" pitchFamily="18" charset="0"/>
              </a:rPr>
            </a:br>
            <a:r>
              <a:rPr lang="sv-SE" altLang="sv-SE" sz="1800" dirty="0">
                <a:solidFill>
                  <a:srgbClr val="222222"/>
                </a:solidFill>
                <a:latin typeface="Times New Roman" panose="02020603050405020304" pitchFamily="18" charset="0"/>
                <a:cs typeface="Times New Roman" panose="02020603050405020304" pitchFamily="18" charset="0"/>
              </a:rPr>
              <a:t>as </a:t>
            </a:r>
            <a:r>
              <a:rPr lang="sv-SE" altLang="sv-SE" sz="1800" dirty="0" err="1">
                <a:solidFill>
                  <a:srgbClr val="222222"/>
                </a:solidFill>
                <a:latin typeface="Times New Roman" panose="02020603050405020304" pitchFamily="18" charset="0"/>
                <a:cs typeface="Times New Roman" panose="02020603050405020304" pitchFamily="18" charset="0"/>
              </a:rPr>
              <a:t>well</a:t>
            </a:r>
            <a:r>
              <a:rPr lang="sv-SE" altLang="sv-SE" sz="1800" dirty="0">
                <a:solidFill>
                  <a:srgbClr val="222222"/>
                </a:solidFill>
                <a:latin typeface="Times New Roman" panose="02020603050405020304" pitchFamily="18" charset="0"/>
                <a:cs typeface="Times New Roman" panose="02020603050405020304" pitchFamily="18" charset="0"/>
              </a:rPr>
              <a:t> as </a:t>
            </a:r>
            <a:r>
              <a:rPr lang="sv-SE" altLang="sv-SE" sz="1800" dirty="0" err="1">
                <a:solidFill>
                  <a:srgbClr val="222222"/>
                </a:solidFill>
                <a:latin typeface="Times New Roman" panose="02020603050405020304" pitchFamily="18" charset="0"/>
                <a:cs typeface="Times New Roman" panose="02020603050405020304" pitchFamily="18" charset="0"/>
              </a:rPr>
              <a:t>promoting</a:t>
            </a:r>
            <a:r>
              <a:rPr lang="sv-SE" altLang="sv-SE" sz="1800" dirty="0">
                <a:solidFill>
                  <a:srgbClr val="222222"/>
                </a:solidFill>
                <a:latin typeface="Times New Roman" panose="02020603050405020304" pitchFamily="18" charset="0"/>
                <a:cs typeface="Times New Roman" panose="02020603050405020304" pitchFamily="18" charset="0"/>
              </a:rPr>
              <a:t> investment for the </a:t>
            </a:r>
            <a:r>
              <a:rPr lang="sv-SE" altLang="sv-SE" sz="1800" dirty="0" err="1">
                <a:solidFill>
                  <a:srgbClr val="222222"/>
                </a:solidFill>
                <a:latin typeface="Times New Roman" panose="02020603050405020304" pitchFamily="18" charset="0"/>
                <a:cs typeface="Times New Roman" panose="02020603050405020304" pitchFamily="18" charset="0"/>
              </a:rPr>
              <a:t>least</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developed</a:t>
            </a:r>
            <a:r>
              <a:rPr lang="sv-SE" altLang="sv-SE" sz="1800" dirty="0">
                <a:solidFill>
                  <a:srgbClr val="222222"/>
                </a:solidFill>
                <a:latin typeface="Times New Roman" panose="02020603050405020304" pitchFamily="18" charset="0"/>
                <a:cs typeface="Times New Roman" panose="02020603050405020304" pitchFamily="18" charset="0"/>
              </a:rPr>
              <a:t>, is vital to </a:t>
            </a:r>
            <a:br>
              <a:rPr lang="sv-SE" altLang="sv-SE" sz="1800" dirty="0">
                <a:solidFill>
                  <a:srgbClr val="222222"/>
                </a:solidFill>
                <a:latin typeface="Times New Roman" panose="02020603050405020304" pitchFamily="18" charset="0"/>
                <a:cs typeface="Times New Roman" panose="02020603050405020304" pitchFamily="18" charset="0"/>
              </a:rPr>
            </a:br>
            <a:r>
              <a:rPr lang="sv-SE" altLang="sv-SE" sz="1800" dirty="0" err="1">
                <a:solidFill>
                  <a:srgbClr val="222222"/>
                </a:solidFill>
                <a:latin typeface="Times New Roman" panose="02020603050405020304" pitchFamily="18" charset="0"/>
                <a:cs typeface="Times New Roman" panose="02020603050405020304" pitchFamily="18" charset="0"/>
              </a:rPr>
              <a:t>achieve</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sustainable</a:t>
            </a:r>
            <a:r>
              <a:rPr lang="sv-SE" altLang="sv-SE" sz="1800" dirty="0">
                <a:solidFill>
                  <a:srgbClr val="222222"/>
                </a:solidFill>
                <a:latin typeface="Times New Roman" panose="02020603050405020304" pitchFamily="18" charset="0"/>
                <a:cs typeface="Times New Roman" panose="02020603050405020304" pitchFamily="18" charset="0"/>
              </a:rPr>
              <a:t> </a:t>
            </a:r>
            <a:r>
              <a:rPr lang="sv-SE" altLang="sv-SE" sz="1800" dirty="0" err="1">
                <a:solidFill>
                  <a:srgbClr val="222222"/>
                </a:solidFill>
                <a:latin typeface="Times New Roman" panose="02020603050405020304" pitchFamily="18" charset="0"/>
                <a:cs typeface="Times New Roman" panose="02020603050405020304" pitchFamily="18" charset="0"/>
              </a:rPr>
              <a:t>growth</a:t>
            </a:r>
            <a:r>
              <a:rPr lang="sv-SE" altLang="sv-SE" sz="1800" dirty="0">
                <a:solidFill>
                  <a:srgbClr val="222222"/>
                </a:solidFill>
                <a:latin typeface="Times New Roman" panose="02020603050405020304" pitchFamily="18" charset="0"/>
                <a:cs typeface="Times New Roman" panose="02020603050405020304" pitchFamily="18" charset="0"/>
              </a:rPr>
              <a:t> and </a:t>
            </a:r>
            <a:r>
              <a:rPr lang="sv-SE" altLang="sv-SE" sz="1800" dirty="0" err="1">
                <a:solidFill>
                  <a:srgbClr val="222222"/>
                </a:solidFill>
                <a:latin typeface="Times New Roman" panose="02020603050405020304" pitchFamily="18" charset="0"/>
                <a:cs typeface="Times New Roman" panose="02020603050405020304" pitchFamily="18" charset="0"/>
              </a:rPr>
              <a:t>development</a:t>
            </a:r>
            <a:r>
              <a:rPr lang="sv-SE" altLang="sv-SE" sz="1800" dirty="0">
                <a:solidFill>
                  <a:srgbClr val="222222"/>
                </a:solidFill>
                <a:latin typeface="Times New Roman" panose="02020603050405020304" pitchFamily="18" charset="0"/>
                <a:cs typeface="Times New Roman" panose="02020603050405020304" pitchFamily="18" charset="0"/>
              </a:rPr>
              <a:t>.</a:t>
            </a:r>
            <a:r>
              <a:rPr lang="sv-SE" altLang="sv-SE" sz="1800" dirty="0">
                <a:latin typeface="Times New Roman" panose="02020603050405020304" pitchFamily="18" charset="0"/>
                <a:cs typeface="Times New Roman" panose="02020603050405020304" pitchFamily="18" charset="0"/>
              </a:rPr>
              <a:t/>
            </a:r>
            <a:br>
              <a:rPr lang="sv-SE" altLang="sv-SE" sz="1800" dirty="0">
                <a:latin typeface="Times New Roman" panose="02020603050405020304" pitchFamily="18" charset="0"/>
                <a:cs typeface="Times New Roman" panose="02020603050405020304" pitchFamily="18" charset="0"/>
              </a:rPr>
            </a:br>
            <a:r>
              <a:rPr lang="sv-SE" altLang="sv-SE" sz="1800" dirty="0">
                <a:solidFill>
                  <a:srgbClr val="660099"/>
                </a:solidFill>
                <a:latin typeface="Times New Roman" panose="02020603050405020304" pitchFamily="18" charset="0"/>
                <a:cs typeface="Times New Roman" panose="02020603050405020304" pitchFamily="18" charset="0"/>
                <a:hlinkClick r:id="rId2"/>
              </a:rPr>
              <a:t>Goal 17: Partnerships for the goals | Sustainable Development ...</a:t>
            </a:r>
          </a:p>
          <a:p>
            <a:pPr eaLnBrk="0" fontAlgn="t" hangingPunct="0">
              <a:spcAft>
                <a:spcPct val="0"/>
              </a:spcAft>
            </a:pPr>
            <a:endParaRPr lang="sv-SE" altLang="sv-SE" sz="1800" dirty="0">
              <a:solidFill>
                <a:srgbClr val="660099"/>
              </a:solidFill>
              <a:latin typeface="Times New Roman" panose="02020603050405020304" pitchFamily="18" charset="0"/>
              <a:cs typeface="Times New Roman" panose="02020603050405020304" pitchFamily="18" charset="0"/>
              <a:hlinkClick r:id="rId2"/>
            </a:endParaRPr>
          </a:p>
          <a:p>
            <a:pPr eaLnBrk="0" fontAlgn="t" hangingPunct="0">
              <a:spcAft>
                <a:spcPct val="0"/>
              </a:spcAft>
            </a:pPr>
            <a:endParaRPr lang="sv-SE" altLang="sv-SE" sz="1800" dirty="0">
              <a:solidFill>
                <a:srgbClr val="660099"/>
              </a:solidFill>
              <a:latin typeface="Times New Roman" panose="02020603050405020304" pitchFamily="18" charset="0"/>
              <a:cs typeface="Times New Roman" panose="02020603050405020304" pitchFamily="18" charset="0"/>
              <a:hlinkClick r:id="rId2"/>
            </a:endParaRPr>
          </a:p>
          <a:p>
            <a:pPr eaLnBrk="0" fontAlgn="t" hangingPunct="0">
              <a:spcAft>
                <a:spcPct val="0"/>
              </a:spcAft>
            </a:pPr>
            <a:r>
              <a:rPr lang="sv-SE" altLang="sv-SE" sz="1800" dirty="0">
                <a:solidFill>
                  <a:srgbClr val="660099"/>
                </a:solidFill>
                <a:latin typeface="Times New Roman" panose="02020603050405020304" pitchFamily="18" charset="0"/>
                <a:cs typeface="Times New Roman" panose="02020603050405020304" pitchFamily="18" charset="0"/>
                <a:hlinkClick r:id="rId2"/>
              </a:rPr>
              <a:t/>
            </a:r>
            <a:br>
              <a:rPr lang="sv-SE" altLang="sv-SE" sz="1800" dirty="0">
                <a:solidFill>
                  <a:srgbClr val="660099"/>
                </a:solidFill>
                <a:latin typeface="Times New Roman" panose="02020603050405020304" pitchFamily="18" charset="0"/>
                <a:cs typeface="Times New Roman" panose="02020603050405020304" pitchFamily="18" charset="0"/>
                <a:hlinkClick r:id="rId2"/>
              </a:rPr>
            </a:br>
            <a:r>
              <a:rPr lang="sv-SE" altLang="sv-SE" sz="1800" dirty="0">
                <a:solidFill>
                  <a:srgbClr val="660099"/>
                </a:solidFill>
                <a:latin typeface="Times New Roman" panose="02020603050405020304" pitchFamily="18" charset="0"/>
                <a:cs typeface="Times New Roman" panose="02020603050405020304" pitchFamily="18" charset="0"/>
              </a:rPr>
              <a:t/>
            </a:r>
            <a:br>
              <a:rPr lang="sv-SE" altLang="sv-SE" sz="1800" dirty="0">
                <a:solidFill>
                  <a:srgbClr val="660099"/>
                </a:solidFill>
                <a:latin typeface="Times New Roman" panose="02020603050405020304" pitchFamily="18" charset="0"/>
                <a:cs typeface="Times New Roman" panose="02020603050405020304" pitchFamily="18" charset="0"/>
              </a:rPr>
            </a:br>
            <a:endParaRPr lang="en-SE" sz="1800" dirty="0">
              <a:latin typeface="Times New Roman" panose="02020603050405020304" pitchFamily="18" charset="0"/>
              <a:cs typeface="Times New Roman" panose="02020603050405020304" pitchFamily="18" charset="0"/>
            </a:endParaRPr>
          </a:p>
        </p:txBody>
      </p:sp>
      <p:pic>
        <p:nvPicPr>
          <p:cNvPr id="5" name="Picture 2" descr="Image result for un partnership for the goals">
            <a:hlinkClick r:id="rId3"/>
            <a:extLst>
              <a:ext uri="{FF2B5EF4-FFF2-40B4-BE49-F238E27FC236}">
                <a16:creationId xmlns:a16="http://schemas.microsoft.com/office/drawing/2014/main" id="{EE7A50F9-2F42-FE44-898B-6A495CAAD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09" y="245612"/>
            <a:ext cx="2078488" cy="2078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1FEFE0F-928F-E84E-8102-FFE4463B903F}"/>
              </a:ext>
            </a:extLst>
          </p:cNvPr>
          <p:cNvSpPr/>
          <p:nvPr/>
        </p:nvSpPr>
        <p:spPr>
          <a:xfrm>
            <a:off x="257315" y="6101061"/>
            <a:ext cx="11529523" cy="77628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1C8C3A6B-16B6-6343-B46A-0A49DC7D2433}"/>
              </a:ext>
            </a:extLst>
          </p:cNvPr>
          <p:cNvSpPr txBox="1"/>
          <p:nvPr/>
        </p:nvSpPr>
        <p:spPr>
          <a:xfrm>
            <a:off x="701895" y="2850475"/>
            <a:ext cx="10788210" cy="2585323"/>
          </a:xfrm>
          <a:prstGeom prst="rect">
            <a:avLst/>
          </a:prstGeom>
          <a:noFill/>
        </p:spPr>
        <p:txBody>
          <a:bodyPr wrap="none" rtlCol="0">
            <a:spAutoFit/>
          </a:bodyPr>
          <a:lstStyle/>
          <a:p>
            <a:r>
              <a:rPr lang="en-SE" b="1" u="sng" dirty="0"/>
              <a:t>THE HOPE.</a:t>
            </a:r>
            <a:r>
              <a:rPr lang="en-SE" u="sng" dirty="0"/>
              <a:t> </a:t>
            </a:r>
            <a:r>
              <a:rPr lang="en-SE" dirty="0"/>
              <a:t>Partnerships that engage business in international development collaborations are part of a new drift </a:t>
            </a:r>
          </a:p>
          <a:p>
            <a:r>
              <a:rPr lang="en-SE" b="1" dirty="0"/>
              <a:t>towards private sector development and market-based approaches to poverty-alleviation and climate change </a:t>
            </a:r>
          </a:p>
          <a:p>
            <a:r>
              <a:rPr lang="en-SE" dirty="0"/>
              <a:t>(Thorpe, 2018; Blowfield &amp; Dolan, 2014).</a:t>
            </a:r>
            <a:endParaRPr lang="en-SE" b="1" dirty="0"/>
          </a:p>
          <a:p>
            <a:endParaRPr lang="en-SE" b="1" dirty="0"/>
          </a:p>
          <a:p>
            <a:endParaRPr lang="en-SE" b="1" dirty="0"/>
          </a:p>
          <a:p>
            <a:r>
              <a:rPr lang="en-SE" b="1" u="sng" dirty="0"/>
              <a:t>THE DEFINITION. </a:t>
            </a:r>
            <a:r>
              <a:rPr lang="en-GB" dirty="0"/>
              <a:t> Sustainability partnerships </a:t>
            </a:r>
            <a:r>
              <a:rPr lang="en-GB" b="1" dirty="0"/>
              <a:t>“is a process through which parties who see different aspects of </a:t>
            </a:r>
          </a:p>
          <a:p>
            <a:r>
              <a:rPr lang="en-GB" b="1" dirty="0"/>
              <a:t>a problem can constructively explore their differences and search for solutions that go beyond their own </a:t>
            </a:r>
          </a:p>
          <a:p>
            <a:r>
              <a:rPr lang="en-GB" b="1" dirty="0"/>
              <a:t>limited vision of what is possible.” </a:t>
            </a:r>
            <a:r>
              <a:rPr lang="en-GB" dirty="0"/>
              <a:t>(Gray, 1989)</a:t>
            </a:r>
          </a:p>
          <a:p>
            <a:endParaRPr lang="en-GB" dirty="0"/>
          </a:p>
        </p:txBody>
      </p:sp>
    </p:spTree>
    <p:extLst>
      <p:ext uri="{BB962C8B-B14F-4D97-AF65-F5344CB8AC3E}">
        <p14:creationId xmlns:p14="http://schemas.microsoft.com/office/powerpoint/2010/main" val="289346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sr partnerships">
            <a:hlinkClick r:id="rId2"/>
            <a:extLst>
              <a:ext uri="{FF2B5EF4-FFF2-40B4-BE49-F238E27FC236}">
                <a16:creationId xmlns:a16="http://schemas.microsoft.com/office/drawing/2014/main" id="{FF859987-4411-D848-ACB0-DF8844D49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470603"/>
            <a:ext cx="4521200" cy="197414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Image result for examples of cross-partnerships">
            <a:extLst>
              <a:ext uri="{FF2B5EF4-FFF2-40B4-BE49-F238E27FC236}">
                <a16:creationId xmlns:a16="http://schemas.microsoft.com/office/drawing/2014/main" id="{FD795F5F-A493-0449-9108-3372E4F78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4241859"/>
            <a:ext cx="5229225" cy="1987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rId5"/>
            <a:extLst>
              <a:ext uri="{FF2B5EF4-FFF2-40B4-BE49-F238E27FC236}">
                <a16:creationId xmlns:a16="http://schemas.microsoft.com/office/drawing/2014/main" id="{5FBF4F22-8EA6-484A-BEE3-31DDCFFF0BD0}"/>
              </a:ext>
            </a:extLst>
          </p:cNvPr>
          <p:cNvSpPr>
            <a:spLocks noChangeArrowheads="1"/>
          </p:cNvSpPr>
          <p:nvPr/>
        </p:nvSpPr>
        <p:spPr bwMode="auto">
          <a:xfrm>
            <a:off x="0" y="-254140"/>
            <a:ext cx="92620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rPr>
              <a:t/>
            </a: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4099" name="Picture 3" descr="Image result for examples of cross-partnerships">
            <a:extLst>
              <a:ext uri="{FF2B5EF4-FFF2-40B4-BE49-F238E27FC236}">
                <a16:creationId xmlns:a16="http://schemas.microsoft.com/office/drawing/2014/main" id="{03B43441-91BC-AB43-8719-CAA2654AE3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8938" y="2850374"/>
            <a:ext cx="4521200" cy="3378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hlinkClick r:id="rId7"/>
            <a:extLst>
              <a:ext uri="{FF2B5EF4-FFF2-40B4-BE49-F238E27FC236}">
                <a16:creationId xmlns:a16="http://schemas.microsoft.com/office/drawing/2014/main" id="{AAE69D9F-6925-7F43-8341-43D647F346EB}"/>
              </a:ext>
            </a:extLst>
          </p:cNvPr>
          <p:cNvSpPr>
            <a:spLocks noChangeArrowheads="1"/>
          </p:cNvSpPr>
          <p:nvPr/>
        </p:nvSpPr>
        <p:spPr bwMode="auto">
          <a:xfrm flipV="1">
            <a:off x="7258050" y="2836086"/>
            <a:ext cx="102425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rPr>
              <a:t/>
            </a: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8" name="Picture 2" descr="Image result for partnerships for the goals sdg">
            <a:hlinkClick r:id="rId8"/>
            <a:extLst>
              <a:ext uri="{FF2B5EF4-FFF2-40B4-BE49-F238E27FC236}">
                <a16:creationId xmlns:a16="http://schemas.microsoft.com/office/drawing/2014/main" id="{E0E2746A-A5FD-C847-A956-FDD9D179B6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946" y="0"/>
            <a:ext cx="563888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15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50B4DAA-15F7-6940-95D6-3182A6A1391B}"/>
              </a:ext>
            </a:extLst>
          </p:cNvPr>
          <p:cNvSpPr/>
          <p:nvPr/>
        </p:nvSpPr>
        <p:spPr>
          <a:xfrm>
            <a:off x="257315" y="6101061"/>
            <a:ext cx="11529523" cy="77628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2" descr="Image result for un partnership for the goals">
            <a:hlinkClick r:id="rId3"/>
            <a:extLst>
              <a:ext uri="{FF2B5EF4-FFF2-40B4-BE49-F238E27FC236}">
                <a16:creationId xmlns:a16="http://schemas.microsoft.com/office/drawing/2014/main" id="{DEE89155-0971-E94A-B90A-348D2073B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09" y="203606"/>
            <a:ext cx="1460950" cy="1460950"/>
          </a:xfrm>
          <a:prstGeom prst="rect">
            <a:avLst/>
          </a:prstGeom>
          <a:noFill/>
          <a:extLst>
            <a:ext uri="{909E8E84-426E-40DD-AFC4-6F175D3DCCD1}">
              <a14:hiddenFill xmlns:a14="http://schemas.microsoft.com/office/drawing/2010/main">
                <a:solidFill>
                  <a:srgbClr val="FFFFFF"/>
                </a:solidFill>
              </a14:hiddenFill>
            </a:ext>
          </a:extLst>
        </p:spPr>
      </p:pic>
      <p:sp>
        <p:nvSpPr>
          <p:cNvPr id="55" name="object 3">
            <a:extLst>
              <a:ext uri="{FF2B5EF4-FFF2-40B4-BE49-F238E27FC236}">
                <a16:creationId xmlns:a16="http://schemas.microsoft.com/office/drawing/2014/main" id="{7A04AA96-735D-404E-AA8F-887A7714AEE2}"/>
              </a:ext>
            </a:extLst>
          </p:cNvPr>
          <p:cNvSpPr txBox="1"/>
          <p:nvPr/>
        </p:nvSpPr>
        <p:spPr>
          <a:xfrm>
            <a:off x="8250336" y="5431492"/>
            <a:ext cx="1353735" cy="179249"/>
          </a:xfrm>
          <a:prstGeom prst="rect">
            <a:avLst/>
          </a:prstGeom>
        </p:spPr>
        <p:txBody>
          <a:bodyPr vert="horz" wrap="square" lIns="0" tIns="11526" rIns="0" bIns="0" rtlCol="0">
            <a:spAutoFit/>
          </a:bodyPr>
          <a:lstStyle/>
          <a:p>
            <a:pPr marL="11527">
              <a:spcBef>
                <a:spcPts val="91"/>
              </a:spcBef>
            </a:pPr>
            <a:r>
              <a:rPr sz="1089" dirty="0">
                <a:latin typeface="Arial"/>
                <a:cs typeface="Arial"/>
              </a:rPr>
              <a:t>Source:</a:t>
            </a:r>
            <a:r>
              <a:rPr sz="1089" spc="-64" dirty="0">
                <a:latin typeface="Arial"/>
                <a:cs typeface="Arial"/>
              </a:rPr>
              <a:t> </a:t>
            </a:r>
            <a:r>
              <a:rPr sz="1089" dirty="0">
                <a:latin typeface="Arial"/>
                <a:cs typeface="Arial"/>
              </a:rPr>
              <a:t>Aus</a:t>
            </a:r>
            <a:r>
              <a:rPr sz="1089" spc="-5" dirty="0">
                <a:latin typeface="Arial"/>
                <a:cs typeface="Arial"/>
              </a:rPr>
              <a:t>t</a:t>
            </a:r>
            <a:r>
              <a:rPr sz="1089" dirty="0">
                <a:latin typeface="Arial"/>
                <a:cs typeface="Arial"/>
              </a:rPr>
              <a:t>in (2000)</a:t>
            </a:r>
          </a:p>
        </p:txBody>
      </p:sp>
      <p:sp>
        <p:nvSpPr>
          <p:cNvPr id="56" name="object 4">
            <a:extLst>
              <a:ext uri="{FF2B5EF4-FFF2-40B4-BE49-F238E27FC236}">
                <a16:creationId xmlns:a16="http://schemas.microsoft.com/office/drawing/2014/main" id="{5F285382-ABA8-C541-857F-DCCB5F45C220}"/>
              </a:ext>
            </a:extLst>
          </p:cNvPr>
          <p:cNvSpPr txBox="1"/>
          <p:nvPr/>
        </p:nvSpPr>
        <p:spPr>
          <a:xfrm>
            <a:off x="4592489" y="1860452"/>
            <a:ext cx="1437875"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sz="1634" spc="-5" dirty="0">
                <a:latin typeface="Arial"/>
                <a:cs typeface="Arial"/>
              </a:rPr>
              <a:t>Philanthropic</a:t>
            </a:r>
            <a:endParaRPr sz="1634" dirty="0">
              <a:latin typeface="Arial"/>
              <a:cs typeface="Arial"/>
            </a:endParaRPr>
          </a:p>
        </p:txBody>
      </p:sp>
      <p:sp>
        <p:nvSpPr>
          <p:cNvPr id="57" name="object 5">
            <a:extLst>
              <a:ext uri="{FF2B5EF4-FFF2-40B4-BE49-F238E27FC236}">
                <a16:creationId xmlns:a16="http://schemas.microsoft.com/office/drawing/2014/main" id="{D9C1C344-642A-CF45-9995-2FEB051CF864}"/>
              </a:ext>
            </a:extLst>
          </p:cNvPr>
          <p:cNvSpPr txBox="1"/>
          <p:nvPr/>
        </p:nvSpPr>
        <p:spPr>
          <a:xfrm>
            <a:off x="6356988" y="1860452"/>
            <a:ext cx="1437875" cy="356809"/>
          </a:xfrm>
          <a:prstGeom prst="rect">
            <a:avLst/>
          </a:prstGeom>
          <a:solidFill>
            <a:srgbClr val="CBCBCB"/>
          </a:solidFill>
          <a:ln w="12699">
            <a:solidFill>
              <a:srgbClr val="EFEFEF"/>
            </a:solidFill>
          </a:ln>
        </p:spPr>
        <p:txBody>
          <a:bodyPr vert="horz" wrap="square" lIns="0" tIns="104311" rIns="0" bIns="0" rtlCol="0">
            <a:spAutoFit/>
          </a:bodyPr>
          <a:lstStyle/>
          <a:p>
            <a:pPr marL="102010">
              <a:spcBef>
                <a:spcPts val="821"/>
              </a:spcBef>
            </a:pPr>
            <a:r>
              <a:rPr sz="1634" spc="-9" dirty="0">
                <a:latin typeface="Arial"/>
                <a:cs typeface="Arial"/>
              </a:rPr>
              <a:t>Transactional</a:t>
            </a:r>
            <a:endParaRPr sz="1634">
              <a:latin typeface="Arial"/>
              <a:cs typeface="Arial"/>
            </a:endParaRPr>
          </a:p>
        </p:txBody>
      </p:sp>
      <p:sp>
        <p:nvSpPr>
          <p:cNvPr id="58" name="object 6">
            <a:extLst>
              <a:ext uri="{FF2B5EF4-FFF2-40B4-BE49-F238E27FC236}">
                <a16:creationId xmlns:a16="http://schemas.microsoft.com/office/drawing/2014/main" id="{14BEEBC4-EE7A-2B4C-92A1-381842D2E36F}"/>
              </a:ext>
            </a:extLst>
          </p:cNvPr>
          <p:cNvSpPr txBox="1"/>
          <p:nvPr/>
        </p:nvSpPr>
        <p:spPr>
          <a:xfrm>
            <a:off x="8121485" y="1860452"/>
            <a:ext cx="1437875" cy="356809"/>
          </a:xfrm>
          <a:prstGeom prst="rect">
            <a:avLst/>
          </a:prstGeom>
          <a:solidFill>
            <a:srgbClr val="CBCBCB"/>
          </a:solidFill>
          <a:ln w="12699">
            <a:solidFill>
              <a:srgbClr val="EFEFEF"/>
            </a:solidFill>
          </a:ln>
        </p:spPr>
        <p:txBody>
          <a:bodyPr vert="horz" wrap="square" lIns="0" tIns="104311" rIns="0" bIns="0" rtlCol="0">
            <a:spAutoFit/>
          </a:bodyPr>
          <a:lstStyle/>
          <a:p>
            <a:pPr marL="236294">
              <a:spcBef>
                <a:spcPts val="821"/>
              </a:spcBef>
            </a:pPr>
            <a:r>
              <a:rPr sz="1634" spc="-5" dirty="0">
                <a:latin typeface="Arial"/>
                <a:cs typeface="Arial"/>
              </a:rPr>
              <a:t>Integrative</a:t>
            </a:r>
            <a:endParaRPr sz="1634">
              <a:latin typeface="Arial"/>
              <a:cs typeface="Arial"/>
            </a:endParaRPr>
          </a:p>
        </p:txBody>
      </p:sp>
      <p:sp>
        <p:nvSpPr>
          <p:cNvPr id="59" name="object 7">
            <a:extLst>
              <a:ext uri="{FF2B5EF4-FFF2-40B4-BE49-F238E27FC236}">
                <a16:creationId xmlns:a16="http://schemas.microsoft.com/office/drawing/2014/main" id="{595A7F4C-F0CC-724C-A238-969DEE9EEBCB}"/>
              </a:ext>
            </a:extLst>
          </p:cNvPr>
          <p:cNvSpPr txBox="1"/>
          <p:nvPr/>
        </p:nvSpPr>
        <p:spPr>
          <a:xfrm>
            <a:off x="2234061" y="2573560"/>
            <a:ext cx="2037806" cy="348574"/>
          </a:xfrm>
          <a:prstGeom prst="rect">
            <a:avLst/>
          </a:prstGeom>
          <a:solidFill>
            <a:srgbClr val="F5F5F5"/>
          </a:solidFill>
        </p:spPr>
        <p:txBody>
          <a:bodyPr vert="horz" wrap="square" lIns="0" tIns="123905" rIns="0" bIns="0" rtlCol="0">
            <a:spAutoFit/>
          </a:bodyPr>
          <a:lstStyle/>
          <a:p>
            <a:pPr marL="339456">
              <a:spcBef>
                <a:spcPts val="976"/>
              </a:spcBef>
            </a:pPr>
            <a:r>
              <a:rPr sz="1452" dirty="0">
                <a:latin typeface="Arial"/>
                <a:cs typeface="Arial"/>
              </a:rPr>
              <a:t>Level</a:t>
            </a:r>
            <a:r>
              <a:rPr sz="1452" spc="-23" dirty="0">
                <a:latin typeface="Arial"/>
                <a:cs typeface="Arial"/>
              </a:rPr>
              <a:t> </a:t>
            </a:r>
            <a:r>
              <a:rPr sz="1452" dirty="0">
                <a:latin typeface="Arial"/>
                <a:cs typeface="Arial"/>
              </a:rPr>
              <a:t>of</a:t>
            </a:r>
            <a:r>
              <a:rPr sz="1452" spc="-23" dirty="0">
                <a:latin typeface="Arial"/>
                <a:cs typeface="Arial"/>
              </a:rPr>
              <a:t> </a:t>
            </a:r>
            <a:r>
              <a:rPr sz="1452" spc="-5" dirty="0">
                <a:latin typeface="Arial"/>
                <a:cs typeface="Arial"/>
              </a:rPr>
              <a:t>Benefits</a:t>
            </a:r>
            <a:endParaRPr sz="1452">
              <a:latin typeface="Arial"/>
              <a:cs typeface="Arial"/>
            </a:endParaRPr>
          </a:p>
        </p:txBody>
      </p:sp>
      <p:sp>
        <p:nvSpPr>
          <p:cNvPr id="60" name="object 8">
            <a:extLst>
              <a:ext uri="{FF2B5EF4-FFF2-40B4-BE49-F238E27FC236}">
                <a16:creationId xmlns:a16="http://schemas.microsoft.com/office/drawing/2014/main" id="{C5DB68FD-F068-BD46-959C-D0799B1E3439}"/>
              </a:ext>
            </a:extLst>
          </p:cNvPr>
          <p:cNvSpPr txBox="1"/>
          <p:nvPr/>
        </p:nvSpPr>
        <p:spPr>
          <a:xfrm>
            <a:off x="2234061" y="3161725"/>
            <a:ext cx="2037806" cy="348574"/>
          </a:xfrm>
          <a:prstGeom prst="rect">
            <a:avLst/>
          </a:prstGeom>
          <a:solidFill>
            <a:srgbClr val="F5F5F5"/>
          </a:solidFill>
        </p:spPr>
        <p:txBody>
          <a:bodyPr vert="horz" wrap="square" lIns="0" tIns="123905" rIns="0" bIns="0" rtlCol="0">
            <a:spAutoFit/>
          </a:bodyPr>
          <a:lstStyle/>
          <a:p>
            <a:pPr marL="119299">
              <a:spcBef>
                <a:spcPts val="976"/>
              </a:spcBef>
            </a:pPr>
            <a:r>
              <a:rPr sz="1452" spc="-5" dirty="0">
                <a:latin typeface="Arial"/>
                <a:cs typeface="Arial"/>
              </a:rPr>
              <a:t>Importance</a:t>
            </a:r>
            <a:r>
              <a:rPr sz="1452" spc="-18" dirty="0">
                <a:latin typeface="Arial"/>
                <a:cs typeface="Arial"/>
              </a:rPr>
              <a:t> </a:t>
            </a:r>
            <a:r>
              <a:rPr sz="1452" spc="-5" dirty="0">
                <a:latin typeface="Arial"/>
                <a:cs typeface="Arial"/>
              </a:rPr>
              <a:t>to</a:t>
            </a:r>
            <a:r>
              <a:rPr sz="1452" spc="-14" dirty="0">
                <a:latin typeface="Arial"/>
                <a:cs typeface="Arial"/>
              </a:rPr>
              <a:t> </a:t>
            </a:r>
            <a:r>
              <a:rPr sz="1452" dirty="0">
                <a:latin typeface="Arial"/>
                <a:cs typeface="Arial"/>
              </a:rPr>
              <a:t>Mission</a:t>
            </a:r>
            <a:endParaRPr sz="1452">
              <a:latin typeface="Arial"/>
              <a:cs typeface="Arial"/>
            </a:endParaRPr>
          </a:p>
        </p:txBody>
      </p:sp>
      <p:sp>
        <p:nvSpPr>
          <p:cNvPr id="61" name="object 9">
            <a:extLst>
              <a:ext uri="{FF2B5EF4-FFF2-40B4-BE49-F238E27FC236}">
                <a16:creationId xmlns:a16="http://schemas.microsoft.com/office/drawing/2014/main" id="{D2DE9E99-14ED-344F-88C2-9ADC7FE1983D}"/>
              </a:ext>
            </a:extLst>
          </p:cNvPr>
          <p:cNvSpPr txBox="1"/>
          <p:nvPr/>
        </p:nvSpPr>
        <p:spPr>
          <a:xfrm>
            <a:off x="2234061" y="3749891"/>
            <a:ext cx="2037806" cy="348574"/>
          </a:xfrm>
          <a:prstGeom prst="rect">
            <a:avLst/>
          </a:prstGeom>
          <a:solidFill>
            <a:srgbClr val="F5F5F5"/>
          </a:solidFill>
        </p:spPr>
        <p:txBody>
          <a:bodyPr vert="horz" wrap="square" lIns="0" tIns="123905" rIns="0" bIns="0" rtlCol="0">
            <a:spAutoFit/>
          </a:bodyPr>
          <a:lstStyle/>
          <a:p>
            <a:pPr marL="21900">
              <a:spcBef>
                <a:spcPts val="976"/>
              </a:spcBef>
            </a:pPr>
            <a:r>
              <a:rPr sz="1452" spc="-5" dirty="0">
                <a:latin typeface="Arial"/>
                <a:cs typeface="Arial"/>
              </a:rPr>
              <a:t>Magnitude</a:t>
            </a:r>
            <a:r>
              <a:rPr sz="1452" spc="-27" dirty="0">
                <a:latin typeface="Arial"/>
                <a:cs typeface="Arial"/>
              </a:rPr>
              <a:t> </a:t>
            </a:r>
            <a:r>
              <a:rPr sz="1452" dirty="0">
                <a:latin typeface="Arial"/>
                <a:cs typeface="Arial"/>
              </a:rPr>
              <a:t>of</a:t>
            </a:r>
            <a:r>
              <a:rPr sz="1452" spc="-27" dirty="0">
                <a:latin typeface="Arial"/>
                <a:cs typeface="Arial"/>
              </a:rPr>
              <a:t> </a:t>
            </a:r>
            <a:r>
              <a:rPr sz="1452" dirty="0">
                <a:latin typeface="Arial"/>
                <a:cs typeface="Arial"/>
              </a:rPr>
              <a:t>Resources</a:t>
            </a:r>
            <a:endParaRPr sz="1452">
              <a:latin typeface="Arial"/>
              <a:cs typeface="Arial"/>
            </a:endParaRPr>
          </a:p>
        </p:txBody>
      </p:sp>
      <p:sp>
        <p:nvSpPr>
          <p:cNvPr id="62" name="object 10">
            <a:extLst>
              <a:ext uri="{FF2B5EF4-FFF2-40B4-BE49-F238E27FC236}">
                <a16:creationId xmlns:a16="http://schemas.microsoft.com/office/drawing/2014/main" id="{9FE62862-F44D-9444-9751-BD1FEAB9C6B2}"/>
              </a:ext>
            </a:extLst>
          </p:cNvPr>
          <p:cNvSpPr txBox="1"/>
          <p:nvPr/>
        </p:nvSpPr>
        <p:spPr>
          <a:xfrm>
            <a:off x="2234061" y="4364409"/>
            <a:ext cx="2037806" cy="348574"/>
          </a:xfrm>
          <a:prstGeom prst="rect">
            <a:avLst/>
          </a:prstGeom>
          <a:solidFill>
            <a:srgbClr val="F5F5F5"/>
          </a:solidFill>
        </p:spPr>
        <p:txBody>
          <a:bodyPr vert="horz" wrap="square" lIns="0" tIns="123905" rIns="0" bIns="0" rtlCol="0">
            <a:spAutoFit/>
          </a:bodyPr>
          <a:lstStyle/>
          <a:p>
            <a:pPr marL="103739">
              <a:spcBef>
                <a:spcPts val="976"/>
              </a:spcBef>
            </a:pPr>
            <a:r>
              <a:rPr sz="1452" spc="-5" dirty="0">
                <a:latin typeface="Arial"/>
                <a:cs typeface="Arial"/>
              </a:rPr>
              <a:t>Interaction</a:t>
            </a:r>
            <a:r>
              <a:rPr sz="1452" spc="-9" dirty="0">
                <a:latin typeface="Arial"/>
                <a:cs typeface="Arial"/>
              </a:rPr>
              <a:t> </a:t>
            </a:r>
            <a:r>
              <a:rPr sz="1452" spc="-5" dirty="0">
                <a:latin typeface="Arial"/>
                <a:cs typeface="Arial"/>
              </a:rPr>
              <a:t>Frequency</a:t>
            </a:r>
            <a:endParaRPr sz="1452" dirty="0">
              <a:latin typeface="Arial"/>
              <a:cs typeface="Arial"/>
            </a:endParaRPr>
          </a:p>
        </p:txBody>
      </p:sp>
      <p:sp>
        <p:nvSpPr>
          <p:cNvPr id="63" name="object 11">
            <a:extLst>
              <a:ext uri="{FF2B5EF4-FFF2-40B4-BE49-F238E27FC236}">
                <a16:creationId xmlns:a16="http://schemas.microsoft.com/office/drawing/2014/main" id="{371CB704-8D60-4E4B-B19C-FEE6EB39D96A}"/>
              </a:ext>
            </a:extLst>
          </p:cNvPr>
          <p:cNvSpPr txBox="1"/>
          <p:nvPr/>
        </p:nvSpPr>
        <p:spPr>
          <a:xfrm>
            <a:off x="2234061" y="4952575"/>
            <a:ext cx="2037806" cy="348574"/>
          </a:xfrm>
          <a:prstGeom prst="rect">
            <a:avLst/>
          </a:prstGeom>
          <a:solidFill>
            <a:srgbClr val="F5F5F5"/>
          </a:solidFill>
        </p:spPr>
        <p:txBody>
          <a:bodyPr vert="horz" wrap="square" lIns="0" tIns="123905" rIns="0" bIns="0" rtlCol="0">
            <a:spAutoFit/>
          </a:bodyPr>
          <a:lstStyle/>
          <a:p>
            <a:pPr marL="42072">
              <a:spcBef>
                <a:spcPts val="976"/>
              </a:spcBef>
            </a:pPr>
            <a:r>
              <a:rPr sz="1452" dirty="0">
                <a:latin typeface="Arial"/>
                <a:cs typeface="Arial"/>
              </a:rPr>
              <a:t>Managerial</a:t>
            </a:r>
            <a:r>
              <a:rPr sz="1452" spc="-27" dirty="0">
                <a:latin typeface="Arial"/>
                <a:cs typeface="Arial"/>
              </a:rPr>
              <a:t> </a:t>
            </a:r>
            <a:r>
              <a:rPr sz="1452" spc="-5" dirty="0">
                <a:latin typeface="Arial"/>
                <a:cs typeface="Arial"/>
              </a:rPr>
              <a:t>Involvement</a:t>
            </a:r>
            <a:endParaRPr sz="1452">
              <a:latin typeface="Arial"/>
              <a:cs typeface="Arial"/>
            </a:endParaRPr>
          </a:p>
        </p:txBody>
      </p:sp>
      <p:grpSp>
        <p:nvGrpSpPr>
          <p:cNvPr id="64" name="object 12">
            <a:extLst>
              <a:ext uri="{FF2B5EF4-FFF2-40B4-BE49-F238E27FC236}">
                <a16:creationId xmlns:a16="http://schemas.microsoft.com/office/drawing/2014/main" id="{6F229AC8-1936-D044-B09B-6E135118AC26}"/>
              </a:ext>
            </a:extLst>
          </p:cNvPr>
          <p:cNvGrpSpPr/>
          <p:nvPr/>
        </p:nvGrpSpPr>
        <p:grpSpPr>
          <a:xfrm>
            <a:off x="4461786" y="5185167"/>
            <a:ext cx="5097396" cy="69156"/>
            <a:chOff x="3546038" y="5713286"/>
            <a:chExt cx="5616575" cy="76200"/>
          </a:xfrm>
        </p:grpSpPr>
        <p:sp>
          <p:nvSpPr>
            <p:cNvPr id="65" name="object 13">
              <a:extLst>
                <a:ext uri="{FF2B5EF4-FFF2-40B4-BE49-F238E27FC236}">
                  <a16:creationId xmlns:a16="http://schemas.microsoft.com/office/drawing/2014/main" id="{C3B68915-CA86-BC41-AEFD-BFC110D136E1}"/>
                </a:ext>
              </a:extLst>
            </p:cNvPr>
            <p:cNvSpPr/>
            <p:nvPr/>
          </p:nvSpPr>
          <p:spPr>
            <a:xfrm>
              <a:off x="3571438" y="5751386"/>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66" name="object 14">
              <a:extLst>
                <a:ext uri="{FF2B5EF4-FFF2-40B4-BE49-F238E27FC236}">
                  <a16:creationId xmlns:a16="http://schemas.microsoft.com/office/drawing/2014/main" id="{63F12D3A-4E84-7949-9812-69139BA05494}"/>
                </a:ext>
              </a:extLst>
            </p:cNvPr>
            <p:cNvSpPr/>
            <p:nvPr/>
          </p:nvSpPr>
          <p:spPr>
            <a:xfrm>
              <a:off x="3546030" y="5713298"/>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67" name="object 15">
            <a:extLst>
              <a:ext uri="{FF2B5EF4-FFF2-40B4-BE49-F238E27FC236}">
                <a16:creationId xmlns:a16="http://schemas.microsoft.com/office/drawing/2014/main" id="{78A88437-4F19-7949-BB16-228607C49828}"/>
              </a:ext>
            </a:extLst>
          </p:cNvPr>
          <p:cNvGrpSpPr/>
          <p:nvPr/>
        </p:nvGrpSpPr>
        <p:grpSpPr>
          <a:xfrm>
            <a:off x="4461786" y="4598785"/>
            <a:ext cx="5097396" cy="69156"/>
            <a:chOff x="3546038" y="5067180"/>
            <a:chExt cx="5616575" cy="76200"/>
          </a:xfrm>
        </p:grpSpPr>
        <p:sp>
          <p:nvSpPr>
            <p:cNvPr id="68" name="object 16">
              <a:extLst>
                <a:ext uri="{FF2B5EF4-FFF2-40B4-BE49-F238E27FC236}">
                  <a16:creationId xmlns:a16="http://schemas.microsoft.com/office/drawing/2014/main" id="{A9640B3F-A0E1-244E-A645-D9E4C1157E31}"/>
                </a:ext>
              </a:extLst>
            </p:cNvPr>
            <p:cNvSpPr/>
            <p:nvPr/>
          </p:nvSpPr>
          <p:spPr>
            <a:xfrm>
              <a:off x="3571438" y="5105280"/>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69" name="object 17">
              <a:extLst>
                <a:ext uri="{FF2B5EF4-FFF2-40B4-BE49-F238E27FC236}">
                  <a16:creationId xmlns:a16="http://schemas.microsoft.com/office/drawing/2014/main" id="{DC1F8858-0D98-0543-A56A-27A4FBB2ABDC}"/>
                </a:ext>
              </a:extLst>
            </p:cNvPr>
            <p:cNvSpPr/>
            <p:nvPr/>
          </p:nvSpPr>
          <p:spPr>
            <a:xfrm>
              <a:off x="3546030" y="506718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70" name="object 18">
            <a:extLst>
              <a:ext uri="{FF2B5EF4-FFF2-40B4-BE49-F238E27FC236}">
                <a16:creationId xmlns:a16="http://schemas.microsoft.com/office/drawing/2014/main" id="{414CAC1F-1959-B244-BF77-1C6710A97915}"/>
              </a:ext>
            </a:extLst>
          </p:cNvPr>
          <p:cNvGrpSpPr/>
          <p:nvPr/>
        </p:nvGrpSpPr>
        <p:grpSpPr>
          <a:xfrm>
            <a:off x="4461786" y="3993672"/>
            <a:ext cx="5097396" cy="69156"/>
            <a:chOff x="3546038" y="4400435"/>
            <a:chExt cx="5616575" cy="76200"/>
          </a:xfrm>
        </p:grpSpPr>
        <p:sp>
          <p:nvSpPr>
            <p:cNvPr id="71" name="object 19">
              <a:extLst>
                <a:ext uri="{FF2B5EF4-FFF2-40B4-BE49-F238E27FC236}">
                  <a16:creationId xmlns:a16="http://schemas.microsoft.com/office/drawing/2014/main" id="{CC201F1F-A6CA-2B48-BF16-0E356FDCA4C2}"/>
                </a:ext>
              </a:extLst>
            </p:cNvPr>
            <p:cNvSpPr/>
            <p:nvPr/>
          </p:nvSpPr>
          <p:spPr>
            <a:xfrm>
              <a:off x="3571438" y="4438535"/>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72" name="object 20">
              <a:extLst>
                <a:ext uri="{FF2B5EF4-FFF2-40B4-BE49-F238E27FC236}">
                  <a16:creationId xmlns:a16="http://schemas.microsoft.com/office/drawing/2014/main" id="{A435FA43-75AA-6146-B0E6-EB5E7EA37977}"/>
                </a:ext>
              </a:extLst>
            </p:cNvPr>
            <p:cNvSpPr/>
            <p:nvPr/>
          </p:nvSpPr>
          <p:spPr>
            <a:xfrm>
              <a:off x="3546030" y="440043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73" name="object 21">
            <a:extLst>
              <a:ext uri="{FF2B5EF4-FFF2-40B4-BE49-F238E27FC236}">
                <a16:creationId xmlns:a16="http://schemas.microsoft.com/office/drawing/2014/main" id="{F5019BD3-18C0-9E48-928E-C465DE107666}"/>
              </a:ext>
            </a:extLst>
          </p:cNvPr>
          <p:cNvGrpSpPr/>
          <p:nvPr/>
        </p:nvGrpSpPr>
        <p:grpSpPr>
          <a:xfrm>
            <a:off x="4461786" y="3394317"/>
            <a:ext cx="5097396" cy="69156"/>
            <a:chOff x="3546038" y="3740034"/>
            <a:chExt cx="5616575" cy="76200"/>
          </a:xfrm>
        </p:grpSpPr>
        <p:sp>
          <p:nvSpPr>
            <p:cNvPr id="74" name="object 22">
              <a:extLst>
                <a:ext uri="{FF2B5EF4-FFF2-40B4-BE49-F238E27FC236}">
                  <a16:creationId xmlns:a16="http://schemas.microsoft.com/office/drawing/2014/main" id="{63C18D05-A321-D748-9576-BDE36AB5A366}"/>
                </a:ext>
              </a:extLst>
            </p:cNvPr>
            <p:cNvSpPr/>
            <p:nvPr/>
          </p:nvSpPr>
          <p:spPr>
            <a:xfrm>
              <a:off x="3571438" y="3778134"/>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75" name="object 23">
              <a:extLst>
                <a:ext uri="{FF2B5EF4-FFF2-40B4-BE49-F238E27FC236}">
                  <a16:creationId xmlns:a16="http://schemas.microsoft.com/office/drawing/2014/main" id="{D793D82C-1FB8-884C-B4CB-88F16572D712}"/>
                </a:ext>
              </a:extLst>
            </p:cNvPr>
            <p:cNvSpPr/>
            <p:nvPr/>
          </p:nvSpPr>
          <p:spPr>
            <a:xfrm>
              <a:off x="3546030" y="374003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76" name="object 24">
            <a:extLst>
              <a:ext uri="{FF2B5EF4-FFF2-40B4-BE49-F238E27FC236}">
                <a16:creationId xmlns:a16="http://schemas.microsoft.com/office/drawing/2014/main" id="{D00D401E-9E0E-1945-B164-9F56674E119A}"/>
              </a:ext>
            </a:extLst>
          </p:cNvPr>
          <p:cNvGrpSpPr/>
          <p:nvPr/>
        </p:nvGrpSpPr>
        <p:grpSpPr>
          <a:xfrm>
            <a:off x="4461786" y="2839719"/>
            <a:ext cx="5097396" cy="69156"/>
            <a:chOff x="3546038" y="3128949"/>
            <a:chExt cx="5616575" cy="76200"/>
          </a:xfrm>
        </p:grpSpPr>
        <p:sp>
          <p:nvSpPr>
            <p:cNvPr id="77" name="object 25">
              <a:extLst>
                <a:ext uri="{FF2B5EF4-FFF2-40B4-BE49-F238E27FC236}">
                  <a16:creationId xmlns:a16="http://schemas.microsoft.com/office/drawing/2014/main" id="{6A94EAE1-5264-194E-9226-5044A52A947F}"/>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78" name="object 26">
              <a:extLst>
                <a:ext uri="{FF2B5EF4-FFF2-40B4-BE49-F238E27FC236}">
                  <a16:creationId xmlns:a16="http://schemas.microsoft.com/office/drawing/2014/main" id="{C9C5A7ED-5233-4245-BB0C-373B78D7C5CA}"/>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sp>
        <p:nvSpPr>
          <p:cNvPr id="79" name="object 27">
            <a:extLst>
              <a:ext uri="{FF2B5EF4-FFF2-40B4-BE49-F238E27FC236}">
                <a16:creationId xmlns:a16="http://schemas.microsoft.com/office/drawing/2014/main" id="{38312DC3-A32B-9044-99A5-142E931FE7B6}"/>
              </a:ext>
            </a:extLst>
          </p:cNvPr>
          <p:cNvSpPr txBox="1"/>
          <p:nvPr/>
        </p:nvSpPr>
        <p:spPr>
          <a:xfrm>
            <a:off x="4663951" y="4802669"/>
            <a:ext cx="669087"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On</a:t>
            </a:r>
            <a:r>
              <a:rPr sz="1271" spc="-91" dirty="0">
                <a:latin typeface="Arial"/>
                <a:cs typeface="Arial"/>
              </a:rPr>
              <a:t> </a:t>
            </a:r>
            <a:r>
              <a:rPr sz="1271" dirty="0">
                <a:latin typeface="Arial"/>
                <a:cs typeface="Arial"/>
              </a:rPr>
              <a:t>lower  levels</a:t>
            </a:r>
            <a:endParaRPr sz="1271">
              <a:latin typeface="Arial"/>
              <a:cs typeface="Arial"/>
            </a:endParaRPr>
          </a:p>
        </p:txBody>
      </p:sp>
      <p:sp>
        <p:nvSpPr>
          <p:cNvPr id="80" name="object 42">
            <a:extLst>
              <a:ext uri="{FF2B5EF4-FFF2-40B4-BE49-F238E27FC236}">
                <a16:creationId xmlns:a16="http://schemas.microsoft.com/office/drawing/2014/main" id="{4F99DCA7-A2C6-F64F-8754-39E3FC0A0932}"/>
              </a:ext>
            </a:extLst>
          </p:cNvPr>
          <p:cNvSpPr txBox="1">
            <a:spLocks/>
          </p:cNvSpPr>
          <p:nvPr/>
        </p:nvSpPr>
        <p:spPr>
          <a:xfrm>
            <a:off x="9431827" y="6916746"/>
            <a:ext cx="217804" cy="167640"/>
          </a:xfrm>
          <a:prstGeom prst="rect">
            <a:avLst/>
          </a:prstGeom>
        </p:spPr>
        <p:txBody>
          <a:bodyPr vert="horz" wrap="square" lIns="0" tIns="0" rIns="0" bIns="0" rtlCol="0">
            <a:spAutoFit/>
          </a:bodyPr>
          <a:lstStyle>
            <a:defPPr>
              <a:defRPr lang="en-SE"/>
            </a:defPPr>
            <a:lvl1pPr marL="0" algn="l" defTabSz="914400" rtl="0" eaLnBrk="1" latinLnBrk="0" hangingPunct="1">
              <a:defRPr sz="1000" b="0" i="0" kern="1200">
                <a:solidFill>
                  <a:srgbClr val="1F1F1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
              </a:spcBef>
            </a:pPr>
            <a:fld id="{81D60167-4931-47E6-BA6A-407CBD079E47}" type="slidenum">
              <a:rPr lang="en-SE" smtClean="0"/>
              <a:pPr marL="38100">
                <a:spcBef>
                  <a:spcPts val="5"/>
                </a:spcBef>
              </a:pPr>
              <a:t>14</a:t>
            </a:fld>
            <a:endParaRPr lang="en-SE" dirty="0"/>
          </a:p>
        </p:txBody>
      </p:sp>
      <p:sp>
        <p:nvSpPr>
          <p:cNvPr id="81" name="object 28">
            <a:extLst>
              <a:ext uri="{FF2B5EF4-FFF2-40B4-BE49-F238E27FC236}">
                <a16:creationId xmlns:a16="http://schemas.microsoft.com/office/drawing/2014/main" id="{2DFE9A69-6ED6-A947-A5C5-2D326F9FB0FE}"/>
              </a:ext>
            </a:extLst>
          </p:cNvPr>
          <p:cNvSpPr txBox="1"/>
          <p:nvPr/>
        </p:nvSpPr>
        <p:spPr>
          <a:xfrm>
            <a:off x="8127596" y="4802669"/>
            <a:ext cx="956086"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Integration </a:t>
            </a:r>
            <a:r>
              <a:rPr sz="1271" spc="5" dirty="0">
                <a:latin typeface="Arial"/>
                <a:cs typeface="Arial"/>
              </a:rPr>
              <a:t> </a:t>
            </a:r>
            <a:r>
              <a:rPr sz="1271" dirty="0">
                <a:latin typeface="Arial"/>
                <a:cs typeface="Arial"/>
              </a:rPr>
              <a:t>(e.g.</a:t>
            </a:r>
            <a:r>
              <a:rPr sz="1271" spc="-5" dirty="0">
                <a:latin typeface="Arial"/>
                <a:cs typeface="Arial"/>
              </a:rPr>
              <a:t> </a:t>
            </a:r>
            <a:r>
              <a:rPr sz="1271" dirty="0">
                <a:latin typeface="Arial"/>
                <a:cs typeface="Arial"/>
              </a:rPr>
              <a:t>Boards)</a:t>
            </a:r>
            <a:endParaRPr sz="1271">
              <a:latin typeface="Arial"/>
              <a:cs typeface="Arial"/>
            </a:endParaRPr>
          </a:p>
        </p:txBody>
      </p:sp>
      <p:sp>
        <p:nvSpPr>
          <p:cNvPr id="82" name="object 29">
            <a:extLst>
              <a:ext uri="{FF2B5EF4-FFF2-40B4-BE49-F238E27FC236}">
                <a16:creationId xmlns:a16="http://schemas.microsoft.com/office/drawing/2014/main" id="{001C8F52-005E-3444-AC39-EF2B04329FC3}"/>
              </a:ext>
            </a:extLst>
          </p:cNvPr>
          <p:cNvSpPr txBox="1"/>
          <p:nvPr/>
        </p:nvSpPr>
        <p:spPr>
          <a:xfrm>
            <a:off x="4663950" y="4203313"/>
            <a:ext cx="767634"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Minimized </a:t>
            </a:r>
            <a:r>
              <a:rPr sz="1271" spc="-340" dirty="0">
                <a:latin typeface="Arial"/>
                <a:cs typeface="Arial"/>
              </a:rPr>
              <a:t> </a:t>
            </a:r>
            <a:r>
              <a:rPr sz="1271" dirty="0">
                <a:latin typeface="Arial"/>
                <a:cs typeface="Arial"/>
              </a:rPr>
              <a:t>interac</a:t>
            </a:r>
            <a:r>
              <a:rPr sz="1271" spc="-5" dirty="0">
                <a:latin typeface="Arial"/>
                <a:cs typeface="Arial"/>
              </a:rPr>
              <a:t>t</a:t>
            </a:r>
            <a:r>
              <a:rPr sz="1271" dirty="0">
                <a:latin typeface="Arial"/>
                <a:cs typeface="Arial"/>
              </a:rPr>
              <a:t>ion</a:t>
            </a:r>
            <a:endParaRPr sz="1271">
              <a:latin typeface="Arial"/>
              <a:cs typeface="Arial"/>
            </a:endParaRPr>
          </a:p>
        </p:txBody>
      </p:sp>
      <p:sp>
        <p:nvSpPr>
          <p:cNvPr id="83" name="object 30">
            <a:extLst>
              <a:ext uri="{FF2B5EF4-FFF2-40B4-BE49-F238E27FC236}">
                <a16:creationId xmlns:a16="http://schemas.microsoft.com/office/drawing/2014/main" id="{F1BB6B34-8C82-214B-B346-74DF9E9FDF53}"/>
              </a:ext>
            </a:extLst>
          </p:cNvPr>
          <p:cNvSpPr txBox="1"/>
          <p:nvPr/>
        </p:nvSpPr>
        <p:spPr>
          <a:xfrm>
            <a:off x="8127596" y="4211301"/>
            <a:ext cx="1458622"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Intensity</a:t>
            </a:r>
            <a:r>
              <a:rPr sz="1271" spc="-45" dirty="0">
                <a:latin typeface="Arial"/>
                <a:cs typeface="Arial"/>
              </a:rPr>
              <a:t> </a:t>
            </a:r>
            <a:r>
              <a:rPr sz="1271" dirty="0">
                <a:latin typeface="Arial"/>
                <a:cs typeface="Arial"/>
              </a:rPr>
              <a:t>in</a:t>
            </a:r>
            <a:r>
              <a:rPr sz="1271" spc="-45" dirty="0">
                <a:latin typeface="Arial"/>
                <a:cs typeface="Arial"/>
              </a:rPr>
              <a:t> </a:t>
            </a:r>
            <a:r>
              <a:rPr sz="1271" dirty="0">
                <a:latin typeface="Arial"/>
                <a:cs typeface="Arial"/>
              </a:rPr>
              <a:t>personal </a:t>
            </a:r>
            <a:r>
              <a:rPr sz="1271" spc="-345" dirty="0">
                <a:latin typeface="Arial"/>
                <a:cs typeface="Arial"/>
              </a:rPr>
              <a:t> </a:t>
            </a:r>
            <a:r>
              <a:rPr sz="1271" spc="-5" dirty="0">
                <a:latin typeface="Arial"/>
                <a:cs typeface="Arial"/>
              </a:rPr>
              <a:t>interaction</a:t>
            </a:r>
            <a:endParaRPr sz="1271">
              <a:latin typeface="Arial"/>
              <a:cs typeface="Arial"/>
            </a:endParaRPr>
          </a:p>
        </p:txBody>
      </p:sp>
      <p:sp>
        <p:nvSpPr>
          <p:cNvPr id="84" name="object 31">
            <a:extLst>
              <a:ext uri="{FF2B5EF4-FFF2-40B4-BE49-F238E27FC236}">
                <a16:creationId xmlns:a16="http://schemas.microsoft.com/office/drawing/2014/main" id="{98386604-2FA8-EE4D-A5BF-9581C226D0AB}"/>
              </a:ext>
            </a:extLst>
          </p:cNvPr>
          <p:cNvSpPr txBox="1"/>
          <p:nvPr/>
        </p:nvSpPr>
        <p:spPr>
          <a:xfrm>
            <a:off x="4663951" y="3615147"/>
            <a:ext cx="1252305"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Not</a:t>
            </a:r>
            <a:r>
              <a:rPr sz="1271" spc="-5" dirty="0">
                <a:latin typeface="Arial"/>
                <a:cs typeface="Arial"/>
              </a:rPr>
              <a:t> </a:t>
            </a:r>
            <a:r>
              <a:rPr sz="1271" dirty="0">
                <a:latin typeface="Arial"/>
                <a:cs typeface="Arial"/>
              </a:rPr>
              <a:t>economically  critical</a:t>
            </a:r>
            <a:endParaRPr sz="1271">
              <a:latin typeface="Arial"/>
              <a:cs typeface="Arial"/>
            </a:endParaRPr>
          </a:p>
        </p:txBody>
      </p:sp>
      <p:sp>
        <p:nvSpPr>
          <p:cNvPr id="85" name="object 32">
            <a:extLst>
              <a:ext uri="{FF2B5EF4-FFF2-40B4-BE49-F238E27FC236}">
                <a16:creationId xmlns:a16="http://schemas.microsoft.com/office/drawing/2014/main" id="{62ED45A9-0BA7-C34F-86A5-738D6DFF24D3}"/>
              </a:ext>
            </a:extLst>
          </p:cNvPr>
          <p:cNvSpPr txBox="1"/>
          <p:nvPr/>
        </p:nvSpPr>
        <p:spPr>
          <a:xfrm>
            <a:off x="8127595" y="3600757"/>
            <a:ext cx="1395805" cy="410324"/>
          </a:xfrm>
          <a:prstGeom prst="rect">
            <a:avLst/>
          </a:prstGeom>
        </p:spPr>
        <p:txBody>
          <a:bodyPr vert="horz" wrap="square" lIns="0" tIns="25356" rIns="0" bIns="0" rtlCol="0">
            <a:spAutoFit/>
          </a:bodyPr>
          <a:lstStyle/>
          <a:p>
            <a:pPr marL="11527" marR="4611">
              <a:lnSpc>
                <a:spcPts val="1452"/>
              </a:lnSpc>
              <a:spcBef>
                <a:spcPts val="199"/>
              </a:spcBef>
            </a:pPr>
            <a:r>
              <a:rPr sz="1271" spc="-5" dirty="0">
                <a:latin typeface="Arial"/>
                <a:cs typeface="Arial"/>
              </a:rPr>
              <a:t>Further </a:t>
            </a:r>
            <a:r>
              <a:rPr sz="1271" dirty="0">
                <a:latin typeface="Arial"/>
                <a:cs typeface="Arial"/>
              </a:rPr>
              <a:t>increase of </a:t>
            </a:r>
            <a:r>
              <a:rPr sz="1271" spc="-340" dirty="0">
                <a:latin typeface="Arial"/>
                <a:cs typeface="Arial"/>
              </a:rPr>
              <a:t> </a:t>
            </a:r>
            <a:r>
              <a:rPr sz="1271" dirty="0">
                <a:latin typeface="Arial"/>
                <a:cs typeface="Arial"/>
              </a:rPr>
              <a:t>resource</a:t>
            </a:r>
            <a:r>
              <a:rPr sz="1271" spc="-91" dirty="0">
                <a:latin typeface="Arial"/>
                <a:cs typeface="Arial"/>
              </a:rPr>
              <a:t> </a:t>
            </a:r>
            <a:r>
              <a:rPr sz="1271" dirty="0">
                <a:latin typeface="Arial"/>
                <a:cs typeface="Arial"/>
              </a:rPr>
              <a:t>exchange</a:t>
            </a:r>
            <a:endParaRPr sz="1271">
              <a:latin typeface="Arial"/>
              <a:cs typeface="Arial"/>
            </a:endParaRPr>
          </a:p>
        </p:txBody>
      </p:sp>
      <p:sp>
        <p:nvSpPr>
          <p:cNvPr id="86" name="object 33">
            <a:extLst>
              <a:ext uri="{FF2B5EF4-FFF2-40B4-BE49-F238E27FC236}">
                <a16:creationId xmlns:a16="http://schemas.microsoft.com/office/drawing/2014/main" id="{17303F50-4CFF-1F4E-BFF2-B2C1B7E1285D}"/>
              </a:ext>
            </a:extLst>
          </p:cNvPr>
          <p:cNvSpPr txBox="1"/>
          <p:nvPr/>
        </p:nvSpPr>
        <p:spPr>
          <a:xfrm>
            <a:off x="4663950" y="3011311"/>
            <a:ext cx="1099585"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Not</a:t>
            </a:r>
            <a:r>
              <a:rPr sz="1271" spc="-45" dirty="0">
                <a:latin typeface="Arial"/>
                <a:cs typeface="Arial"/>
              </a:rPr>
              <a:t> </a:t>
            </a:r>
            <a:r>
              <a:rPr sz="1271" spc="-5" dirty="0">
                <a:latin typeface="Arial"/>
                <a:cs typeface="Arial"/>
              </a:rPr>
              <a:t>particularly </a:t>
            </a:r>
            <a:r>
              <a:rPr sz="1271" spc="-340" dirty="0">
                <a:latin typeface="Arial"/>
                <a:cs typeface="Arial"/>
              </a:rPr>
              <a:t> </a:t>
            </a:r>
            <a:r>
              <a:rPr sz="1271" spc="-5" dirty="0">
                <a:latin typeface="Arial"/>
                <a:cs typeface="Arial"/>
              </a:rPr>
              <a:t>important</a:t>
            </a:r>
            <a:endParaRPr sz="1271">
              <a:latin typeface="Arial"/>
              <a:cs typeface="Arial"/>
            </a:endParaRPr>
          </a:p>
        </p:txBody>
      </p:sp>
      <p:sp>
        <p:nvSpPr>
          <p:cNvPr id="87" name="object 34">
            <a:extLst>
              <a:ext uri="{FF2B5EF4-FFF2-40B4-BE49-F238E27FC236}">
                <a16:creationId xmlns:a16="http://schemas.microsoft.com/office/drawing/2014/main" id="{4B0EA864-3883-984F-BB5A-8D604AF2D290}"/>
              </a:ext>
            </a:extLst>
          </p:cNvPr>
          <p:cNvSpPr txBox="1"/>
          <p:nvPr/>
        </p:nvSpPr>
        <p:spPr>
          <a:xfrm>
            <a:off x="8127595" y="3012590"/>
            <a:ext cx="722683"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Collec</a:t>
            </a:r>
            <a:r>
              <a:rPr sz="1271" spc="-5" dirty="0">
                <a:latin typeface="Arial"/>
                <a:cs typeface="Arial"/>
              </a:rPr>
              <a:t>t</a:t>
            </a:r>
            <a:r>
              <a:rPr sz="1271" dirty="0">
                <a:latin typeface="Arial"/>
                <a:cs typeface="Arial"/>
              </a:rPr>
              <a:t>ive  </a:t>
            </a:r>
            <a:r>
              <a:rPr sz="1271" spc="-5" dirty="0">
                <a:latin typeface="Arial"/>
                <a:cs typeface="Arial"/>
              </a:rPr>
              <a:t>action</a:t>
            </a:r>
            <a:endParaRPr sz="1271">
              <a:latin typeface="Arial"/>
              <a:cs typeface="Arial"/>
            </a:endParaRPr>
          </a:p>
        </p:txBody>
      </p:sp>
      <p:sp>
        <p:nvSpPr>
          <p:cNvPr id="88" name="object 35">
            <a:extLst>
              <a:ext uri="{FF2B5EF4-FFF2-40B4-BE49-F238E27FC236}">
                <a16:creationId xmlns:a16="http://schemas.microsoft.com/office/drawing/2014/main" id="{EB89BE82-66ED-434F-8DC3-E4C80131E752}"/>
              </a:ext>
            </a:extLst>
          </p:cNvPr>
          <p:cNvSpPr txBox="1"/>
          <p:nvPr/>
        </p:nvSpPr>
        <p:spPr>
          <a:xfrm>
            <a:off x="4663950" y="2456208"/>
            <a:ext cx="920354"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Modest</a:t>
            </a:r>
            <a:r>
              <a:rPr sz="1271" spc="-5" dirty="0">
                <a:latin typeface="Arial"/>
                <a:cs typeface="Arial"/>
              </a:rPr>
              <a:t> </a:t>
            </a:r>
            <a:r>
              <a:rPr sz="1271" dirty="0">
                <a:latin typeface="Arial"/>
                <a:cs typeface="Arial"/>
              </a:rPr>
              <a:t>(e.g.  reputational)</a:t>
            </a:r>
          </a:p>
        </p:txBody>
      </p:sp>
      <p:sp>
        <p:nvSpPr>
          <p:cNvPr id="89" name="object 36">
            <a:extLst>
              <a:ext uri="{FF2B5EF4-FFF2-40B4-BE49-F238E27FC236}">
                <a16:creationId xmlns:a16="http://schemas.microsoft.com/office/drawing/2014/main" id="{51D3F972-C4B4-2943-AB8E-9BBE3FBA91D8}"/>
              </a:ext>
            </a:extLst>
          </p:cNvPr>
          <p:cNvSpPr txBox="1"/>
          <p:nvPr/>
        </p:nvSpPr>
        <p:spPr>
          <a:xfrm>
            <a:off x="8127596" y="2456208"/>
            <a:ext cx="893845"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Joint</a:t>
            </a:r>
            <a:r>
              <a:rPr sz="1271" spc="-5" dirty="0">
                <a:latin typeface="Arial"/>
                <a:cs typeface="Arial"/>
              </a:rPr>
              <a:t> </a:t>
            </a:r>
            <a:r>
              <a:rPr sz="1271" dirty="0">
                <a:latin typeface="Arial"/>
                <a:cs typeface="Arial"/>
              </a:rPr>
              <a:t>benefit  creation</a:t>
            </a:r>
          </a:p>
        </p:txBody>
      </p:sp>
      <p:sp>
        <p:nvSpPr>
          <p:cNvPr id="90" name="object 37">
            <a:extLst>
              <a:ext uri="{FF2B5EF4-FFF2-40B4-BE49-F238E27FC236}">
                <a16:creationId xmlns:a16="http://schemas.microsoft.com/office/drawing/2014/main" id="{FCE5A173-BF69-4E4A-9321-4D3D7ECE02D9}"/>
              </a:ext>
            </a:extLst>
          </p:cNvPr>
          <p:cNvSpPr txBox="1"/>
          <p:nvPr/>
        </p:nvSpPr>
        <p:spPr>
          <a:xfrm>
            <a:off x="6352988" y="3538593"/>
            <a:ext cx="1288036"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Beyond</a:t>
            </a:r>
            <a:r>
              <a:rPr sz="1271" spc="-91" dirty="0">
                <a:latin typeface="Arial"/>
                <a:cs typeface="Arial"/>
              </a:rPr>
              <a:t> </a:t>
            </a:r>
            <a:r>
              <a:rPr sz="1271" dirty="0">
                <a:latin typeface="Arial"/>
                <a:cs typeface="Arial"/>
              </a:rPr>
              <a:t>monetary  resources</a:t>
            </a:r>
          </a:p>
        </p:txBody>
      </p:sp>
      <p:sp>
        <p:nvSpPr>
          <p:cNvPr id="91" name="object 38">
            <a:extLst>
              <a:ext uri="{FF2B5EF4-FFF2-40B4-BE49-F238E27FC236}">
                <a16:creationId xmlns:a16="http://schemas.microsoft.com/office/drawing/2014/main" id="{2CF99633-EB1C-B24C-B4FC-73EBC4D3CE40}"/>
              </a:ext>
            </a:extLst>
          </p:cNvPr>
          <p:cNvSpPr txBox="1"/>
          <p:nvPr/>
        </p:nvSpPr>
        <p:spPr>
          <a:xfrm>
            <a:off x="6363097" y="3014513"/>
            <a:ext cx="839672"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Overlaps</a:t>
            </a:r>
            <a:r>
              <a:rPr sz="1271" spc="-91" dirty="0">
                <a:latin typeface="Arial"/>
                <a:cs typeface="Arial"/>
              </a:rPr>
              <a:t> </a:t>
            </a:r>
            <a:r>
              <a:rPr sz="1271" dirty="0">
                <a:latin typeface="Arial"/>
                <a:cs typeface="Arial"/>
              </a:rPr>
              <a:t>in </a:t>
            </a:r>
            <a:r>
              <a:rPr sz="1271" spc="-345" dirty="0">
                <a:latin typeface="Arial"/>
                <a:cs typeface="Arial"/>
              </a:rPr>
              <a:t> </a:t>
            </a:r>
            <a:r>
              <a:rPr sz="1271" dirty="0">
                <a:latin typeface="Arial"/>
                <a:cs typeface="Arial"/>
              </a:rPr>
              <a:t>mission</a:t>
            </a:r>
          </a:p>
        </p:txBody>
      </p:sp>
      <p:sp>
        <p:nvSpPr>
          <p:cNvPr id="92" name="object 39">
            <a:extLst>
              <a:ext uri="{FF2B5EF4-FFF2-40B4-BE49-F238E27FC236}">
                <a16:creationId xmlns:a16="http://schemas.microsoft.com/office/drawing/2014/main" id="{6C4A6FB7-DA70-1544-8996-FC1947CF564B}"/>
              </a:ext>
            </a:extLst>
          </p:cNvPr>
          <p:cNvSpPr txBox="1"/>
          <p:nvPr/>
        </p:nvSpPr>
        <p:spPr>
          <a:xfrm>
            <a:off x="6363097" y="2456208"/>
            <a:ext cx="1467266"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Increase</a:t>
            </a:r>
            <a:r>
              <a:rPr sz="1271" spc="-27" dirty="0">
                <a:latin typeface="Arial"/>
                <a:cs typeface="Arial"/>
              </a:rPr>
              <a:t> </a:t>
            </a:r>
            <a:r>
              <a:rPr sz="1271" dirty="0">
                <a:latin typeface="Arial"/>
                <a:cs typeface="Arial"/>
              </a:rPr>
              <a:t>in</a:t>
            </a:r>
            <a:r>
              <a:rPr sz="1271" spc="-27" dirty="0">
                <a:latin typeface="Arial"/>
                <a:cs typeface="Arial"/>
              </a:rPr>
              <a:t> </a:t>
            </a:r>
            <a:r>
              <a:rPr sz="1271" spc="-5" dirty="0">
                <a:latin typeface="Arial"/>
                <a:cs typeface="Arial"/>
              </a:rPr>
              <a:t>strategic </a:t>
            </a:r>
            <a:r>
              <a:rPr sz="1271" spc="-340" dirty="0">
                <a:latin typeface="Arial"/>
                <a:cs typeface="Arial"/>
              </a:rPr>
              <a:t> </a:t>
            </a:r>
            <a:r>
              <a:rPr sz="1271" spc="-5" dirty="0">
                <a:latin typeface="Arial"/>
                <a:cs typeface="Arial"/>
              </a:rPr>
              <a:t>importance</a:t>
            </a:r>
            <a:endParaRPr sz="1271" dirty="0">
              <a:latin typeface="Arial"/>
              <a:cs typeface="Arial"/>
            </a:endParaRPr>
          </a:p>
        </p:txBody>
      </p:sp>
      <p:sp>
        <p:nvSpPr>
          <p:cNvPr id="93" name="object 40">
            <a:extLst>
              <a:ext uri="{FF2B5EF4-FFF2-40B4-BE49-F238E27FC236}">
                <a16:creationId xmlns:a16="http://schemas.microsoft.com/office/drawing/2014/main" id="{BA6D2D8D-74C5-F04F-9D8E-AFC7810CA232}"/>
              </a:ext>
            </a:extLst>
          </p:cNvPr>
          <p:cNvSpPr txBox="1"/>
          <p:nvPr/>
        </p:nvSpPr>
        <p:spPr>
          <a:xfrm>
            <a:off x="6363097" y="4802669"/>
            <a:ext cx="1180844"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Shared</a:t>
            </a:r>
            <a:r>
              <a:rPr sz="1271" spc="-45" dirty="0">
                <a:latin typeface="Arial"/>
                <a:cs typeface="Arial"/>
              </a:rPr>
              <a:t> </a:t>
            </a:r>
            <a:r>
              <a:rPr sz="1271" dirty="0">
                <a:latin typeface="Arial"/>
                <a:cs typeface="Arial"/>
              </a:rPr>
              <a:t>vision</a:t>
            </a:r>
            <a:r>
              <a:rPr sz="1271" spc="-45" dirty="0">
                <a:latin typeface="Arial"/>
                <a:cs typeface="Arial"/>
              </a:rPr>
              <a:t> </a:t>
            </a:r>
            <a:r>
              <a:rPr sz="1271" dirty="0">
                <a:latin typeface="Arial"/>
                <a:cs typeface="Arial"/>
              </a:rPr>
              <a:t>at </a:t>
            </a:r>
            <a:r>
              <a:rPr sz="1271" spc="-345" dirty="0">
                <a:latin typeface="Arial"/>
                <a:cs typeface="Arial"/>
              </a:rPr>
              <a:t> </a:t>
            </a:r>
            <a:r>
              <a:rPr sz="1271" dirty="0">
                <a:latin typeface="Arial"/>
                <a:cs typeface="Arial"/>
              </a:rPr>
              <a:t>the</a:t>
            </a:r>
            <a:r>
              <a:rPr sz="1271" spc="-9" dirty="0">
                <a:latin typeface="Arial"/>
                <a:cs typeface="Arial"/>
              </a:rPr>
              <a:t> </a:t>
            </a:r>
            <a:r>
              <a:rPr sz="1271" dirty="0">
                <a:latin typeface="Arial"/>
                <a:cs typeface="Arial"/>
              </a:rPr>
              <a:t>top</a:t>
            </a:r>
            <a:endParaRPr sz="1271">
              <a:latin typeface="Arial"/>
              <a:cs typeface="Arial"/>
            </a:endParaRPr>
          </a:p>
        </p:txBody>
      </p:sp>
      <p:sp>
        <p:nvSpPr>
          <p:cNvPr id="94" name="object 41">
            <a:extLst>
              <a:ext uri="{FF2B5EF4-FFF2-40B4-BE49-F238E27FC236}">
                <a16:creationId xmlns:a16="http://schemas.microsoft.com/office/drawing/2014/main" id="{D2396803-9CBC-6B4C-9CEA-919292543F0D}"/>
              </a:ext>
            </a:extLst>
          </p:cNvPr>
          <p:cNvSpPr txBox="1"/>
          <p:nvPr/>
        </p:nvSpPr>
        <p:spPr>
          <a:xfrm>
            <a:off x="6363097" y="4203313"/>
            <a:ext cx="1108806" cy="410324"/>
          </a:xfrm>
          <a:prstGeom prst="rect">
            <a:avLst/>
          </a:prstGeom>
        </p:spPr>
        <p:txBody>
          <a:bodyPr vert="horz" wrap="square" lIns="0" tIns="25356" rIns="0" bIns="0" rtlCol="0">
            <a:spAutoFit/>
          </a:bodyPr>
          <a:lstStyle/>
          <a:p>
            <a:pPr marL="11527" marR="4611">
              <a:lnSpc>
                <a:spcPts val="1452"/>
              </a:lnSpc>
              <a:spcBef>
                <a:spcPts val="199"/>
              </a:spcBef>
            </a:pPr>
            <a:r>
              <a:rPr sz="1271" dirty="0">
                <a:latin typeface="Arial"/>
                <a:cs typeface="Arial"/>
              </a:rPr>
              <a:t>More </a:t>
            </a:r>
            <a:r>
              <a:rPr sz="1271" spc="-5" dirty="0">
                <a:latin typeface="Arial"/>
                <a:cs typeface="Arial"/>
              </a:rPr>
              <a:t>active </a:t>
            </a:r>
            <a:r>
              <a:rPr sz="1271" dirty="0">
                <a:latin typeface="Arial"/>
                <a:cs typeface="Arial"/>
              </a:rPr>
              <a:t> communication</a:t>
            </a:r>
          </a:p>
        </p:txBody>
      </p:sp>
      <p:sp>
        <p:nvSpPr>
          <p:cNvPr id="99" name="object 7">
            <a:extLst>
              <a:ext uri="{FF2B5EF4-FFF2-40B4-BE49-F238E27FC236}">
                <a16:creationId xmlns:a16="http://schemas.microsoft.com/office/drawing/2014/main" id="{380CA1D5-850C-E44E-A9A0-82EEFE88C736}"/>
              </a:ext>
            </a:extLst>
          </p:cNvPr>
          <p:cNvSpPr txBox="1"/>
          <p:nvPr/>
        </p:nvSpPr>
        <p:spPr>
          <a:xfrm>
            <a:off x="10535385" y="1655895"/>
            <a:ext cx="768976" cy="338922"/>
          </a:xfrm>
          <a:prstGeom prst="rect">
            <a:avLst/>
          </a:prstGeom>
        </p:spPr>
        <p:txBody>
          <a:bodyPr vert="horz" wrap="square" lIns="0" tIns="20747" rIns="0" bIns="0" rtlCol="0">
            <a:spAutoFit/>
          </a:bodyPr>
          <a:lstStyle/>
          <a:p>
            <a:pPr marL="57633" marR="4611" indent="-46106">
              <a:lnSpc>
                <a:spcPts val="1271"/>
              </a:lnSpc>
              <a:spcBef>
                <a:spcPts val="163"/>
              </a:spcBef>
            </a:pPr>
            <a:r>
              <a:rPr sz="900" dirty="0">
                <a:latin typeface="Arial"/>
                <a:cs typeface="Arial"/>
              </a:rPr>
              <a:t>Public-Private  </a:t>
            </a:r>
            <a:r>
              <a:rPr sz="900" spc="-5" dirty="0">
                <a:latin typeface="Arial"/>
                <a:cs typeface="Arial"/>
              </a:rPr>
              <a:t>Partnerships</a:t>
            </a:r>
            <a:endParaRPr sz="900" dirty="0">
              <a:latin typeface="Arial"/>
              <a:cs typeface="Arial"/>
            </a:endParaRPr>
          </a:p>
        </p:txBody>
      </p:sp>
      <p:sp>
        <p:nvSpPr>
          <p:cNvPr id="100" name="object 14">
            <a:extLst>
              <a:ext uri="{FF2B5EF4-FFF2-40B4-BE49-F238E27FC236}">
                <a16:creationId xmlns:a16="http://schemas.microsoft.com/office/drawing/2014/main" id="{60E34F4F-790F-E840-9F3B-244062C392C4}"/>
              </a:ext>
            </a:extLst>
          </p:cNvPr>
          <p:cNvSpPr txBox="1">
            <a:spLocks/>
          </p:cNvSpPr>
          <p:nvPr/>
        </p:nvSpPr>
        <p:spPr>
          <a:xfrm>
            <a:off x="9515543" y="6916746"/>
            <a:ext cx="134087" cy="153888"/>
          </a:xfrm>
          <a:prstGeom prst="rect">
            <a:avLst/>
          </a:prstGeom>
        </p:spPr>
        <p:txBody>
          <a:bodyPr vert="horz" wrap="square" lIns="0" tIns="0" rIns="0" bIns="0" rtlCol="0">
            <a:spAutoFit/>
          </a:bodyPr>
          <a:lstStyle>
            <a:defPPr>
              <a:defRPr lang="en-SE"/>
            </a:defPPr>
            <a:lvl1pPr marL="0" algn="l" defTabSz="914400" rtl="0" eaLnBrk="1" latinLnBrk="0" hangingPunct="1">
              <a:defRPr sz="1000" b="0" i="0" kern="1200">
                <a:solidFill>
                  <a:srgbClr val="1F1F1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80">
              <a:spcBef>
                <a:spcPts val="5"/>
              </a:spcBef>
            </a:pPr>
            <a:fld id="{81D60167-4931-47E6-BA6A-407CBD079E47}" type="slidenum">
              <a:rPr lang="en-SE" smtClean="0"/>
              <a:pPr marL="34580">
                <a:spcBef>
                  <a:spcPts val="5"/>
                </a:spcBef>
              </a:pPr>
              <a:t>14</a:t>
            </a:fld>
            <a:endParaRPr lang="en-SE" dirty="0"/>
          </a:p>
        </p:txBody>
      </p:sp>
      <p:grpSp>
        <p:nvGrpSpPr>
          <p:cNvPr id="107" name="object 3">
            <a:extLst>
              <a:ext uri="{FF2B5EF4-FFF2-40B4-BE49-F238E27FC236}">
                <a16:creationId xmlns:a16="http://schemas.microsoft.com/office/drawing/2014/main" id="{CC1D7C34-09D8-2946-B80D-522B9B903499}"/>
              </a:ext>
            </a:extLst>
          </p:cNvPr>
          <p:cNvGrpSpPr/>
          <p:nvPr/>
        </p:nvGrpSpPr>
        <p:grpSpPr>
          <a:xfrm>
            <a:off x="9477825" y="74315"/>
            <a:ext cx="2739630" cy="2259375"/>
            <a:chOff x="2442630" y="2004797"/>
            <a:chExt cx="5716905" cy="4377055"/>
          </a:xfrm>
        </p:grpSpPr>
        <p:sp>
          <p:nvSpPr>
            <p:cNvPr id="108" name="object 4">
              <a:extLst>
                <a:ext uri="{FF2B5EF4-FFF2-40B4-BE49-F238E27FC236}">
                  <a16:creationId xmlns:a16="http://schemas.microsoft.com/office/drawing/2014/main" id="{771B4254-648E-DE48-BC6C-97245B0BF348}"/>
                </a:ext>
              </a:extLst>
            </p:cNvPr>
            <p:cNvSpPr/>
            <p:nvPr/>
          </p:nvSpPr>
          <p:spPr>
            <a:xfrm>
              <a:off x="2453742" y="3387510"/>
              <a:ext cx="3637279" cy="2983230"/>
            </a:xfrm>
            <a:custGeom>
              <a:avLst/>
              <a:gdLst/>
              <a:ahLst/>
              <a:cxnLst/>
              <a:rect l="l" t="t" r="r" b="b"/>
              <a:pathLst>
                <a:path w="3637279" h="2983229">
                  <a:moveTo>
                    <a:pt x="0" y="1491456"/>
                  </a:moveTo>
                  <a:lnTo>
                    <a:pt x="748" y="1448250"/>
                  </a:lnTo>
                  <a:lnTo>
                    <a:pt x="2980" y="1405348"/>
                  </a:lnTo>
                  <a:lnTo>
                    <a:pt x="6674" y="1362768"/>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9"/>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9" y="203627"/>
                  </a:lnTo>
                  <a:lnTo>
                    <a:pt x="943560" y="183652"/>
                  </a:lnTo>
                  <a:lnTo>
                    <a:pt x="987177" y="164612"/>
                  </a:lnTo>
                  <a:lnTo>
                    <a:pt x="1031489" y="146523"/>
                  </a:lnTo>
                  <a:lnTo>
                    <a:pt x="1076476"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5" y="5474"/>
                  </a:lnTo>
                  <a:lnTo>
                    <a:pt x="1713492" y="2444"/>
                  </a:lnTo>
                  <a:lnTo>
                    <a:pt x="1765801" y="613"/>
                  </a:lnTo>
                  <a:lnTo>
                    <a:pt x="1818481" y="0"/>
                  </a:lnTo>
                  <a:lnTo>
                    <a:pt x="1871161" y="613"/>
                  </a:lnTo>
                  <a:lnTo>
                    <a:pt x="1923470" y="2444"/>
                  </a:lnTo>
                  <a:lnTo>
                    <a:pt x="1975387" y="5474"/>
                  </a:lnTo>
                  <a:lnTo>
                    <a:pt x="2026892" y="9688"/>
                  </a:lnTo>
                  <a:lnTo>
                    <a:pt x="2077965" y="15068"/>
                  </a:lnTo>
                  <a:lnTo>
                    <a:pt x="2128586" y="21599"/>
                  </a:lnTo>
                  <a:lnTo>
                    <a:pt x="2178734" y="29264"/>
                  </a:lnTo>
                  <a:lnTo>
                    <a:pt x="2228390" y="38045"/>
                  </a:lnTo>
                  <a:lnTo>
                    <a:pt x="2277533" y="47927"/>
                  </a:lnTo>
                  <a:lnTo>
                    <a:pt x="2326142" y="58893"/>
                  </a:lnTo>
                  <a:lnTo>
                    <a:pt x="2374199" y="70926"/>
                  </a:lnTo>
                  <a:lnTo>
                    <a:pt x="2421682" y="84011"/>
                  </a:lnTo>
                  <a:lnTo>
                    <a:pt x="2468571" y="98129"/>
                  </a:lnTo>
                  <a:lnTo>
                    <a:pt x="2514846" y="113265"/>
                  </a:lnTo>
                  <a:lnTo>
                    <a:pt x="2560487" y="129401"/>
                  </a:lnTo>
                  <a:lnTo>
                    <a:pt x="2605473" y="146523"/>
                  </a:lnTo>
                  <a:lnTo>
                    <a:pt x="2649785" y="164612"/>
                  </a:lnTo>
                  <a:lnTo>
                    <a:pt x="2693402" y="183652"/>
                  </a:lnTo>
                  <a:lnTo>
                    <a:pt x="2736304" y="203627"/>
                  </a:lnTo>
                  <a:lnTo>
                    <a:pt x="2778470" y="224520"/>
                  </a:lnTo>
                  <a:lnTo>
                    <a:pt x="2819881" y="246315"/>
                  </a:lnTo>
                  <a:lnTo>
                    <a:pt x="2860516"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5" y="572134"/>
                  </a:lnTo>
                  <a:lnTo>
                    <a:pt x="3280275" y="604139"/>
                  </a:lnTo>
                  <a:lnTo>
                    <a:pt x="3308986" y="636814"/>
                  </a:lnTo>
                  <a:lnTo>
                    <a:pt x="3336639" y="670142"/>
                  </a:lnTo>
                  <a:lnTo>
                    <a:pt x="3363212" y="704106"/>
                  </a:lnTo>
                  <a:lnTo>
                    <a:pt x="3388687" y="738689"/>
                  </a:lnTo>
                  <a:lnTo>
                    <a:pt x="3413041" y="773876"/>
                  </a:lnTo>
                  <a:lnTo>
                    <a:pt x="3436257" y="809649"/>
                  </a:lnTo>
                  <a:lnTo>
                    <a:pt x="3458312" y="845992"/>
                  </a:lnTo>
                  <a:lnTo>
                    <a:pt x="3479187" y="882889"/>
                  </a:lnTo>
                  <a:lnTo>
                    <a:pt x="3498862" y="920322"/>
                  </a:lnTo>
                  <a:lnTo>
                    <a:pt x="3517317" y="958275"/>
                  </a:lnTo>
                  <a:lnTo>
                    <a:pt x="3534531" y="996732"/>
                  </a:lnTo>
                  <a:lnTo>
                    <a:pt x="3550484" y="1035675"/>
                  </a:lnTo>
                  <a:lnTo>
                    <a:pt x="3565156" y="1075090"/>
                  </a:lnTo>
                  <a:lnTo>
                    <a:pt x="3578526" y="1114958"/>
                  </a:lnTo>
                  <a:lnTo>
                    <a:pt x="3590575" y="1155263"/>
                  </a:lnTo>
                  <a:lnTo>
                    <a:pt x="3601282" y="1195989"/>
                  </a:lnTo>
                  <a:lnTo>
                    <a:pt x="3610627" y="1237119"/>
                  </a:lnTo>
                  <a:lnTo>
                    <a:pt x="3618590" y="1278636"/>
                  </a:lnTo>
                  <a:lnTo>
                    <a:pt x="3625150" y="1320525"/>
                  </a:lnTo>
                  <a:lnTo>
                    <a:pt x="3630288" y="1362768"/>
                  </a:lnTo>
                  <a:lnTo>
                    <a:pt x="3633982" y="1405348"/>
                  </a:lnTo>
                  <a:lnTo>
                    <a:pt x="3636214" y="1448250"/>
                  </a:lnTo>
                  <a:lnTo>
                    <a:pt x="3636963" y="1491456"/>
                  </a:lnTo>
                  <a:lnTo>
                    <a:pt x="3636214" y="1534662"/>
                  </a:lnTo>
                  <a:lnTo>
                    <a:pt x="3633982" y="1577564"/>
                  </a:lnTo>
                  <a:lnTo>
                    <a:pt x="3630288" y="1620145"/>
                  </a:lnTo>
                  <a:lnTo>
                    <a:pt x="3625150" y="1662387"/>
                  </a:lnTo>
                  <a:lnTo>
                    <a:pt x="3618590" y="1704276"/>
                  </a:lnTo>
                  <a:lnTo>
                    <a:pt x="3610627" y="1745793"/>
                  </a:lnTo>
                  <a:lnTo>
                    <a:pt x="3601282" y="1786923"/>
                  </a:lnTo>
                  <a:lnTo>
                    <a:pt x="3590575" y="1827649"/>
                  </a:lnTo>
                  <a:lnTo>
                    <a:pt x="3578526" y="1867955"/>
                  </a:lnTo>
                  <a:lnTo>
                    <a:pt x="3565156" y="1907823"/>
                  </a:lnTo>
                  <a:lnTo>
                    <a:pt x="3550484" y="1947237"/>
                  </a:lnTo>
                  <a:lnTo>
                    <a:pt x="3534531" y="1986181"/>
                  </a:lnTo>
                  <a:lnTo>
                    <a:pt x="3517317" y="2024637"/>
                  </a:lnTo>
                  <a:lnTo>
                    <a:pt x="3498862" y="2062591"/>
                  </a:lnTo>
                  <a:lnTo>
                    <a:pt x="3479187" y="2100024"/>
                  </a:lnTo>
                  <a:lnTo>
                    <a:pt x="3458312" y="2136920"/>
                  </a:lnTo>
                  <a:lnTo>
                    <a:pt x="3436257" y="2173263"/>
                  </a:lnTo>
                  <a:lnTo>
                    <a:pt x="3413041" y="2209036"/>
                  </a:lnTo>
                  <a:lnTo>
                    <a:pt x="3388687" y="2244223"/>
                  </a:lnTo>
                  <a:lnTo>
                    <a:pt x="3363212" y="2278806"/>
                  </a:lnTo>
                  <a:lnTo>
                    <a:pt x="3336639" y="2312770"/>
                  </a:lnTo>
                  <a:lnTo>
                    <a:pt x="3308986" y="2346098"/>
                  </a:lnTo>
                  <a:lnTo>
                    <a:pt x="3280275" y="2378773"/>
                  </a:lnTo>
                  <a:lnTo>
                    <a:pt x="3250525" y="2410779"/>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6" y="2713918"/>
                  </a:lnTo>
                  <a:lnTo>
                    <a:pt x="2819881" y="2736597"/>
                  </a:lnTo>
                  <a:lnTo>
                    <a:pt x="2778470" y="2758392"/>
                  </a:lnTo>
                  <a:lnTo>
                    <a:pt x="2736304" y="2779285"/>
                  </a:lnTo>
                  <a:lnTo>
                    <a:pt x="2693402" y="2799260"/>
                  </a:lnTo>
                  <a:lnTo>
                    <a:pt x="2649785" y="2818301"/>
                  </a:lnTo>
                  <a:lnTo>
                    <a:pt x="2605473" y="2836390"/>
                  </a:lnTo>
                  <a:lnTo>
                    <a:pt x="2560487" y="2853511"/>
                  </a:lnTo>
                  <a:lnTo>
                    <a:pt x="2514846" y="2869648"/>
                  </a:lnTo>
                  <a:lnTo>
                    <a:pt x="2468571" y="2884783"/>
                  </a:lnTo>
                  <a:lnTo>
                    <a:pt x="2421682" y="2898902"/>
                  </a:lnTo>
                  <a:lnTo>
                    <a:pt x="2374199" y="2911986"/>
                  </a:lnTo>
                  <a:lnTo>
                    <a:pt x="2326142" y="2924019"/>
                  </a:lnTo>
                  <a:lnTo>
                    <a:pt x="2277533" y="2934985"/>
                  </a:lnTo>
                  <a:lnTo>
                    <a:pt x="2228390" y="2944867"/>
                  </a:lnTo>
                  <a:lnTo>
                    <a:pt x="2178734" y="2953649"/>
                  </a:lnTo>
                  <a:lnTo>
                    <a:pt x="2128586" y="2961313"/>
                  </a:lnTo>
                  <a:lnTo>
                    <a:pt x="2077965" y="2967844"/>
                  </a:lnTo>
                  <a:lnTo>
                    <a:pt x="2026892" y="2973224"/>
                  </a:lnTo>
                  <a:lnTo>
                    <a:pt x="1975387" y="2977438"/>
                  </a:lnTo>
                  <a:lnTo>
                    <a:pt x="1923470" y="2980469"/>
                  </a:lnTo>
                  <a:lnTo>
                    <a:pt x="1871161" y="2982299"/>
                  </a:lnTo>
                  <a:lnTo>
                    <a:pt x="1818481" y="2982913"/>
                  </a:lnTo>
                  <a:lnTo>
                    <a:pt x="1765801" y="2982299"/>
                  </a:lnTo>
                  <a:lnTo>
                    <a:pt x="1713492" y="2980469"/>
                  </a:lnTo>
                  <a:lnTo>
                    <a:pt x="1661575"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6" y="2853511"/>
                  </a:lnTo>
                  <a:lnTo>
                    <a:pt x="1031489" y="2836390"/>
                  </a:lnTo>
                  <a:lnTo>
                    <a:pt x="987177" y="2818301"/>
                  </a:lnTo>
                  <a:lnTo>
                    <a:pt x="943560" y="2799260"/>
                  </a:lnTo>
                  <a:lnTo>
                    <a:pt x="900659"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9"/>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sp>
          <p:nvSpPr>
            <p:cNvPr id="109" name="object 5">
              <a:extLst>
                <a:ext uri="{FF2B5EF4-FFF2-40B4-BE49-F238E27FC236}">
                  <a16:creationId xmlns:a16="http://schemas.microsoft.com/office/drawing/2014/main" id="{1C502BA1-24E3-124E-9E23-052D15730503}"/>
                </a:ext>
              </a:extLst>
            </p:cNvPr>
            <p:cNvSpPr/>
            <p:nvPr/>
          </p:nvSpPr>
          <p:spPr>
            <a:xfrm>
              <a:off x="3466567" y="2015910"/>
              <a:ext cx="3637279" cy="2983230"/>
            </a:xfrm>
            <a:custGeom>
              <a:avLst/>
              <a:gdLst/>
              <a:ahLst/>
              <a:cxnLst/>
              <a:rect l="l" t="t" r="r" b="b"/>
              <a:pathLst>
                <a:path w="3637279" h="2983229">
                  <a:moveTo>
                    <a:pt x="0" y="1491456"/>
                  </a:moveTo>
                  <a:lnTo>
                    <a:pt x="748" y="1448250"/>
                  </a:lnTo>
                  <a:lnTo>
                    <a:pt x="2980" y="1405348"/>
                  </a:lnTo>
                  <a:lnTo>
                    <a:pt x="6674" y="1362767"/>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8"/>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9" y="203627"/>
                  </a:lnTo>
                  <a:lnTo>
                    <a:pt x="943560" y="183652"/>
                  </a:lnTo>
                  <a:lnTo>
                    <a:pt x="987177" y="164612"/>
                  </a:lnTo>
                  <a:lnTo>
                    <a:pt x="1031489" y="146523"/>
                  </a:lnTo>
                  <a:lnTo>
                    <a:pt x="1076476"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6" y="5474"/>
                  </a:lnTo>
                  <a:lnTo>
                    <a:pt x="1713493" y="2444"/>
                  </a:lnTo>
                  <a:lnTo>
                    <a:pt x="1765801" y="613"/>
                  </a:lnTo>
                  <a:lnTo>
                    <a:pt x="1818481" y="0"/>
                  </a:lnTo>
                  <a:lnTo>
                    <a:pt x="1871161" y="613"/>
                  </a:lnTo>
                  <a:lnTo>
                    <a:pt x="1923470" y="2444"/>
                  </a:lnTo>
                  <a:lnTo>
                    <a:pt x="1975387" y="5474"/>
                  </a:lnTo>
                  <a:lnTo>
                    <a:pt x="2026892" y="9688"/>
                  </a:lnTo>
                  <a:lnTo>
                    <a:pt x="2077965" y="15068"/>
                  </a:lnTo>
                  <a:lnTo>
                    <a:pt x="2128586" y="21599"/>
                  </a:lnTo>
                  <a:lnTo>
                    <a:pt x="2178734" y="29264"/>
                  </a:lnTo>
                  <a:lnTo>
                    <a:pt x="2228390" y="38045"/>
                  </a:lnTo>
                  <a:lnTo>
                    <a:pt x="2277533" y="47927"/>
                  </a:lnTo>
                  <a:lnTo>
                    <a:pt x="2326143" y="58893"/>
                  </a:lnTo>
                  <a:lnTo>
                    <a:pt x="2374199" y="70926"/>
                  </a:lnTo>
                  <a:lnTo>
                    <a:pt x="2421682" y="84011"/>
                  </a:lnTo>
                  <a:lnTo>
                    <a:pt x="2468571" y="98129"/>
                  </a:lnTo>
                  <a:lnTo>
                    <a:pt x="2514846" y="113265"/>
                  </a:lnTo>
                  <a:lnTo>
                    <a:pt x="2560487" y="129401"/>
                  </a:lnTo>
                  <a:lnTo>
                    <a:pt x="2605473" y="146523"/>
                  </a:lnTo>
                  <a:lnTo>
                    <a:pt x="2649785" y="164612"/>
                  </a:lnTo>
                  <a:lnTo>
                    <a:pt x="2693402" y="183652"/>
                  </a:lnTo>
                  <a:lnTo>
                    <a:pt x="2736304" y="203627"/>
                  </a:lnTo>
                  <a:lnTo>
                    <a:pt x="2778470" y="224520"/>
                  </a:lnTo>
                  <a:lnTo>
                    <a:pt x="2819881" y="246315"/>
                  </a:lnTo>
                  <a:lnTo>
                    <a:pt x="2860517"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6" y="572134"/>
                  </a:lnTo>
                  <a:lnTo>
                    <a:pt x="3280275" y="604139"/>
                  </a:lnTo>
                  <a:lnTo>
                    <a:pt x="3308986" y="636814"/>
                  </a:lnTo>
                  <a:lnTo>
                    <a:pt x="3336639" y="670142"/>
                  </a:lnTo>
                  <a:lnTo>
                    <a:pt x="3363212" y="704106"/>
                  </a:lnTo>
                  <a:lnTo>
                    <a:pt x="3388687" y="738689"/>
                  </a:lnTo>
                  <a:lnTo>
                    <a:pt x="3413042" y="773876"/>
                  </a:lnTo>
                  <a:lnTo>
                    <a:pt x="3436257" y="809649"/>
                  </a:lnTo>
                  <a:lnTo>
                    <a:pt x="3458312" y="845992"/>
                  </a:lnTo>
                  <a:lnTo>
                    <a:pt x="3479187" y="882888"/>
                  </a:lnTo>
                  <a:lnTo>
                    <a:pt x="3498863" y="920322"/>
                  </a:lnTo>
                  <a:lnTo>
                    <a:pt x="3517317" y="958275"/>
                  </a:lnTo>
                  <a:lnTo>
                    <a:pt x="3534531" y="996732"/>
                  </a:lnTo>
                  <a:lnTo>
                    <a:pt x="3550484" y="1035675"/>
                  </a:lnTo>
                  <a:lnTo>
                    <a:pt x="3565156" y="1075090"/>
                  </a:lnTo>
                  <a:lnTo>
                    <a:pt x="3578526" y="1114958"/>
                  </a:lnTo>
                  <a:lnTo>
                    <a:pt x="3590575" y="1155263"/>
                  </a:lnTo>
                  <a:lnTo>
                    <a:pt x="3601282" y="1195989"/>
                  </a:lnTo>
                  <a:lnTo>
                    <a:pt x="3610627" y="1237119"/>
                  </a:lnTo>
                  <a:lnTo>
                    <a:pt x="3618590" y="1278636"/>
                  </a:lnTo>
                  <a:lnTo>
                    <a:pt x="3625150" y="1320525"/>
                  </a:lnTo>
                  <a:lnTo>
                    <a:pt x="3630288" y="1362767"/>
                  </a:lnTo>
                  <a:lnTo>
                    <a:pt x="3633983" y="1405348"/>
                  </a:lnTo>
                  <a:lnTo>
                    <a:pt x="3636214" y="1448250"/>
                  </a:lnTo>
                  <a:lnTo>
                    <a:pt x="3636963" y="1491456"/>
                  </a:lnTo>
                  <a:lnTo>
                    <a:pt x="3636214" y="1534662"/>
                  </a:lnTo>
                  <a:lnTo>
                    <a:pt x="3633983" y="1577564"/>
                  </a:lnTo>
                  <a:lnTo>
                    <a:pt x="3630288" y="1620145"/>
                  </a:lnTo>
                  <a:lnTo>
                    <a:pt x="3625150" y="1662387"/>
                  </a:lnTo>
                  <a:lnTo>
                    <a:pt x="3618590" y="1704276"/>
                  </a:lnTo>
                  <a:lnTo>
                    <a:pt x="3610627" y="1745793"/>
                  </a:lnTo>
                  <a:lnTo>
                    <a:pt x="3601282" y="1786923"/>
                  </a:lnTo>
                  <a:lnTo>
                    <a:pt x="3590575" y="1827649"/>
                  </a:lnTo>
                  <a:lnTo>
                    <a:pt x="3578526" y="1867955"/>
                  </a:lnTo>
                  <a:lnTo>
                    <a:pt x="3565156" y="1907823"/>
                  </a:lnTo>
                  <a:lnTo>
                    <a:pt x="3550484" y="1947237"/>
                  </a:lnTo>
                  <a:lnTo>
                    <a:pt x="3534531" y="1986181"/>
                  </a:lnTo>
                  <a:lnTo>
                    <a:pt x="3517317" y="2024637"/>
                  </a:lnTo>
                  <a:lnTo>
                    <a:pt x="3498863" y="2062591"/>
                  </a:lnTo>
                  <a:lnTo>
                    <a:pt x="3479187" y="2100024"/>
                  </a:lnTo>
                  <a:lnTo>
                    <a:pt x="3458312" y="2136920"/>
                  </a:lnTo>
                  <a:lnTo>
                    <a:pt x="3436257" y="2173263"/>
                  </a:lnTo>
                  <a:lnTo>
                    <a:pt x="3413042" y="2209036"/>
                  </a:lnTo>
                  <a:lnTo>
                    <a:pt x="3388687" y="2244223"/>
                  </a:lnTo>
                  <a:lnTo>
                    <a:pt x="3363212" y="2278806"/>
                  </a:lnTo>
                  <a:lnTo>
                    <a:pt x="3336639" y="2312770"/>
                  </a:lnTo>
                  <a:lnTo>
                    <a:pt x="3308986" y="2346098"/>
                  </a:lnTo>
                  <a:lnTo>
                    <a:pt x="3280275" y="2378773"/>
                  </a:lnTo>
                  <a:lnTo>
                    <a:pt x="3250526" y="2410778"/>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7" y="2713918"/>
                  </a:lnTo>
                  <a:lnTo>
                    <a:pt x="2819881" y="2736597"/>
                  </a:lnTo>
                  <a:lnTo>
                    <a:pt x="2778470" y="2758392"/>
                  </a:lnTo>
                  <a:lnTo>
                    <a:pt x="2736304" y="2779285"/>
                  </a:lnTo>
                  <a:lnTo>
                    <a:pt x="2693402" y="2799260"/>
                  </a:lnTo>
                  <a:lnTo>
                    <a:pt x="2649785" y="2818301"/>
                  </a:lnTo>
                  <a:lnTo>
                    <a:pt x="2605473" y="2836390"/>
                  </a:lnTo>
                  <a:lnTo>
                    <a:pt x="2560487" y="2853511"/>
                  </a:lnTo>
                  <a:lnTo>
                    <a:pt x="2514846" y="2869648"/>
                  </a:lnTo>
                  <a:lnTo>
                    <a:pt x="2468571" y="2884783"/>
                  </a:lnTo>
                  <a:lnTo>
                    <a:pt x="2421682" y="2898902"/>
                  </a:lnTo>
                  <a:lnTo>
                    <a:pt x="2374199" y="2911986"/>
                  </a:lnTo>
                  <a:lnTo>
                    <a:pt x="2326143" y="2924019"/>
                  </a:lnTo>
                  <a:lnTo>
                    <a:pt x="2277533" y="2934985"/>
                  </a:lnTo>
                  <a:lnTo>
                    <a:pt x="2228390" y="2944867"/>
                  </a:lnTo>
                  <a:lnTo>
                    <a:pt x="2178734" y="2953649"/>
                  </a:lnTo>
                  <a:lnTo>
                    <a:pt x="2128586" y="2961313"/>
                  </a:lnTo>
                  <a:lnTo>
                    <a:pt x="2077965" y="2967844"/>
                  </a:lnTo>
                  <a:lnTo>
                    <a:pt x="2026892" y="2973224"/>
                  </a:lnTo>
                  <a:lnTo>
                    <a:pt x="1975387" y="2977438"/>
                  </a:lnTo>
                  <a:lnTo>
                    <a:pt x="1923470" y="2980468"/>
                  </a:lnTo>
                  <a:lnTo>
                    <a:pt x="1871161" y="2982299"/>
                  </a:lnTo>
                  <a:lnTo>
                    <a:pt x="1818481" y="2982913"/>
                  </a:lnTo>
                  <a:lnTo>
                    <a:pt x="1765801" y="2982299"/>
                  </a:lnTo>
                  <a:lnTo>
                    <a:pt x="1713493" y="2980468"/>
                  </a:lnTo>
                  <a:lnTo>
                    <a:pt x="1661576"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6" y="2853511"/>
                  </a:lnTo>
                  <a:lnTo>
                    <a:pt x="1031489" y="2836390"/>
                  </a:lnTo>
                  <a:lnTo>
                    <a:pt x="987177" y="2818301"/>
                  </a:lnTo>
                  <a:lnTo>
                    <a:pt x="943560" y="2799260"/>
                  </a:lnTo>
                  <a:lnTo>
                    <a:pt x="900659"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8"/>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sp>
          <p:nvSpPr>
            <p:cNvPr id="110" name="object 6">
              <a:extLst>
                <a:ext uri="{FF2B5EF4-FFF2-40B4-BE49-F238E27FC236}">
                  <a16:creationId xmlns:a16="http://schemas.microsoft.com/office/drawing/2014/main" id="{CB00CD3C-AF97-0D41-96B4-53AEE80E9D89}"/>
                </a:ext>
              </a:extLst>
            </p:cNvPr>
            <p:cNvSpPr/>
            <p:nvPr/>
          </p:nvSpPr>
          <p:spPr>
            <a:xfrm>
              <a:off x="4511143" y="3387510"/>
              <a:ext cx="3637279" cy="2983230"/>
            </a:xfrm>
            <a:custGeom>
              <a:avLst/>
              <a:gdLst/>
              <a:ahLst/>
              <a:cxnLst/>
              <a:rect l="l" t="t" r="r" b="b"/>
              <a:pathLst>
                <a:path w="3637279" h="2983229">
                  <a:moveTo>
                    <a:pt x="0" y="1491456"/>
                  </a:moveTo>
                  <a:lnTo>
                    <a:pt x="748" y="1448250"/>
                  </a:lnTo>
                  <a:lnTo>
                    <a:pt x="2980" y="1405348"/>
                  </a:lnTo>
                  <a:lnTo>
                    <a:pt x="6674" y="1362768"/>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9"/>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8" y="203627"/>
                  </a:lnTo>
                  <a:lnTo>
                    <a:pt x="943560" y="183652"/>
                  </a:lnTo>
                  <a:lnTo>
                    <a:pt x="987177" y="164612"/>
                  </a:lnTo>
                  <a:lnTo>
                    <a:pt x="1031489" y="146523"/>
                  </a:lnTo>
                  <a:lnTo>
                    <a:pt x="1076475"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5" y="5474"/>
                  </a:lnTo>
                  <a:lnTo>
                    <a:pt x="1713492" y="2444"/>
                  </a:lnTo>
                  <a:lnTo>
                    <a:pt x="1765801" y="613"/>
                  </a:lnTo>
                  <a:lnTo>
                    <a:pt x="1818481" y="0"/>
                  </a:lnTo>
                  <a:lnTo>
                    <a:pt x="1871161" y="613"/>
                  </a:lnTo>
                  <a:lnTo>
                    <a:pt x="1923469" y="2444"/>
                  </a:lnTo>
                  <a:lnTo>
                    <a:pt x="1975386" y="5474"/>
                  </a:lnTo>
                  <a:lnTo>
                    <a:pt x="2026892" y="9688"/>
                  </a:lnTo>
                  <a:lnTo>
                    <a:pt x="2077965" y="15068"/>
                  </a:lnTo>
                  <a:lnTo>
                    <a:pt x="2128586" y="21599"/>
                  </a:lnTo>
                  <a:lnTo>
                    <a:pt x="2178734" y="29264"/>
                  </a:lnTo>
                  <a:lnTo>
                    <a:pt x="2228390" y="38045"/>
                  </a:lnTo>
                  <a:lnTo>
                    <a:pt x="2277533" y="47927"/>
                  </a:lnTo>
                  <a:lnTo>
                    <a:pt x="2326142" y="58893"/>
                  </a:lnTo>
                  <a:lnTo>
                    <a:pt x="2374199" y="70926"/>
                  </a:lnTo>
                  <a:lnTo>
                    <a:pt x="2421681" y="84011"/>
                  </a:lnTo>
                  <a:lnTo>
                    <a:pt x="2468570" y="98129"/>
                  </a:lnTo>
                  <a:lnTo>
                    <a:pt x="2514846" y="113265"/>
                  </a:lnTo>
                  <a:lnTo>
                    <a:pt x="2560486" y="129401"/>
                  </a:lnTo>
                  <a:lnTo>
                    <a:pt x="2605473" y="146523"/>
                  </a:lnTo>
                  <a:lnTo>
                    <a:pt x="2649785" y="164612"/>
                  </a:lnTo>
                  <a:lnTo>
                    <a:pt x="2693401" y="183652"/>
                  </a:lnTo>
                  <a:lnTo>
                    <a:pt x="2736303" y="203627"/>
                  </a:lnTo>
                  <a:lnTo>
                    <a:pt x="2778470" y="224520"/>
                  </a:lnTo>
                  <a:lnTo>
                    <a:pt x="2819881" y="246315"/>
                  </a:lnTo>
                  <a:lnTo>
                    <a:pt x="2860516"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5" y="572134"/>
                  </a:lnTo>
                  <a:lnTo>
                    <a:pt x="3280275" y="604139"/>
                  </a:lnTo>
                  <a:lnTo>
                    <a:pt x="3308986" y="636814"/>
                  </a:lnTo>
                  <a:lnTo>
                    <a:pt x="3336639" y="670142"/>
                  </a:lnTo>
                  <a:lnTo>
                    <a:pt x="3363212" y="704106"/>
                  </a:lnTo>
                  <a:lnTo>
                    <a:pt x="3388686" y="738689"/>
                  </a:lnTo>
                  <a:lnTo>
                    <a:pt x="3413041" y="773876"/>
                  </a:lnTo>
                  <a:lnTo>
                    <a:pt x="3436256" y="809649"/>
                  </a:lnTo>
                  <a:lnTo>
                    <a:pt x="3458312" y="845992"/>
                  </a:lnTo>
                  <a:lnTo>
                    <a:pt x="3479187" y="882889"/>
                  </a:lnTo>
                  <a:lnTo>
                    <a:pt x="3498862" y="920322"/>
                  </a:lnTo>
                  <a:lnTo>
                    <a:pt x="3517317" y="958275"/>
                  </a:lnTo>
                  <a:lnTo>
                    <a:pt x="3534531" y="996732"/>
                  </a:lnTo>
                  <a:lnTo>
                    <a:pt x="3550484" y="1035675"/>
                  </a:lnTo>
                  <a:lnTo>
                    <a:pt x="3565155" y="1075090"/>
                  </a:lnTo>
                  <a:lnTo>
                    <a:pt x="3578526" y="1114958"/>
                  </a:lnTo>
                  <a:lnTo>
                    <a:pt x="3590575" y="1155263"/>
                  </a:lnTo>
                  <a:lnTo>
                    <a:pt x="3601282" y="1195989"/>
                  </a:lnTo>
                  <a:lnTo>
                    <a:pt x="3610627" y="1237119"/>
                  </a:lnTo>
                  <a:lnTo>
                    <a:pt x="3618589" y="1278636"/>
                  </a:lnTo>
                  <a:lnTo>
                    <a:pt x="3625150" y="1320525"/>
                  </a:lnTo>
                  <a:lnTo>
                    <a:pt x="3630287" y="1362768"/>
                  </a:lnTo>
                  <a:lnTo>
                    <a:pt x="3633982" y="1405348"/>
                  </a:lnTo>
                  <a:lnTo>
                    <a:pt x="3636214" y="1448250"/>
                  </a:lnTo>
                  <a:lnTo>
                    <a:pt x="3636962" y="1491456"/>
                  </a:lnTo>
                  <a:lnTo>
                    <a:pt x="3636214" y="1534662"/>
                  </a:lnTo>
                  <a:lnTo>
                    <a:pt x="3633982" y="1577564"/>
                  </a:lnTo>
                  <a:lnTo>
                    <a:pt x="3630287" y="1620145"/>
                  </a:lnTo>
                  <a:lnTo>
                    <a:pt x="3625150" y="1662387"/>
                  </a:lnTo>
                  <a:lnTo>
                    <a:pt x="3618589" y="1704276"/>
                  </a:lnTo>
                  <a:lnTo>
                    <a:pt x="3610627" y="1745793"/>
                  </a:lnTo>
                  <a:lnTo>
                    <a:pt x="3601282" y="1786923"/>
                  </a:lnTo>
                  <a:lnTo>
                    <a:pt x="3590575" y="1827649"/>
                  </a:lnTo>
                  <a:lnTo>
                    <a:pt x="3578526" y="1867955"/>
                  </a:lnTo>
                  <a:lnTo>
                    <a:pt x="3565155" y="1907823"/>
                  </a:lnTo>
                  <a:lnTo>
                    <a:pt x="3550484" y="1947237"/>
                  </a:lnTo>
                  <a:lnTo>
                    <a:pt x="3534531" y="1986181"/>
                  </a:lnTo>
                  <a:lnTo>
                    <a:pt x="3517317" y="2024637"/>
                  </a:lnTo>
                  <a:lnTo>
                    <a:pt x="3498862" y="2062591"/>
                  </a:lnTo>
                  <a:lnTo>
                    <a:pt x="3479187" y="2100024"/>
                  </a:lnTo>
                  <a:lnTo>
                    <a:pt x="3458312" y="2136920"/>
                  </a:lnTo>
                  <a:lnTo>
                    <a:pt x="3436256" y="2173263"/>
                  </a:lnTo>
                  <a:lnTo>
                    <a:pt x="3413041" y="2209036"/>
                  </a:lnTo>
                  <a:lnTo>
                    <a:pt x="3388686" y="2244223"/>
                  </a:lnTo>
                  <a:lnTo>
                    <a:pt x="3363212" y="2278806"/>
                  </a:lnTo>
                  <a:lnTo>
                    <a:pt x="3336639" y="2312770"/>
                  </a:lnTo>
                  <a:lnTo>
                    <a:pt x="3308986" y="2346098"/>
                  </a:lnTo>
                  <a:lnTo>
                    <a:pt x="3280275" y="2378773"/>
                  </a:lnTo>
                  <a:lnTo>
                    <a:pt x="3250525" y="2410779"/>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6" y="2713918"/>
                  </a:lnTo>
                  <a:lnTo>
                    <a:pt x="2819881" y="2736597"/>
                  </a:lnTo>
                  <a:lnTo>
                    <a:pt x="2778470" y="2758392"/>
                  </a:lnTo>
                  <a:lnTo>
                    <a:pt x="2736303" y="2779285"/>
                  </a:lnTo>
                  <a:lnTo>
                    <a:pt x="2693401" y="2799260"/>
                  </a:lnTo>
                  <a:lnTo>
                    <a:pt x="2649785" y="2818301"/>
                  </a:lnTo>
                  <a:lnTo>
                    <a:pt x="2605473" y="2836390"/>
                  </a:lnTo>
                  <a:lnTo>
                    <a:pt x="2560486" y="2853511"/>
                  </a:lnTo>
                  <a:lnTo>
                    <a:pt x="2514846" y="2869648"/>
                  </a:lnTo>
                  <a:lnTo>
                    <a:pt x="2468570" y="2884783"/>
                  </a:lnTo>
                  <a:lnTo>
                    <a:pt x="2421681" y="2898902"/>
                  </a:lnTo>
                  <a:lnTo>
                    <a:pt x="2374199" y="2911986"/>
                  </a:lnTo>
                  <a:lnTo>
                    <a:pt x="2326142" y="2924019"/>
                  </a:lnTo>
                  <a:lnTo>
                    <a:pt x="2277533" y="2934985"/>
                  </a:lnTo>
                  <a:lnTo>
                    <a:pt x="2228390" y="2944867"/>
                  </a:lnTo>
                  <a:lnTo>
                    <a:pt x="2178734" y="2953649"/>
                  </a:lnTo>
                  <a:lnTo>
                    <a:pt x="2128586" y="2961313"/>
                  </a:lnTo>
                  <a:lnTo>
                    <a:pt x="2077965" y="2967844"/>
                  </a:lnTo>
                  <a:lnTo>
                    <a:pt x="2026892" y="2973224"/>
                  </a:lnTo>
                  <a:lnTo>
                    <a:pt x="1975386" y="2977438"/>
                  </a:lnTo>
                  <a:lnTo>
                    <a:pt x="1923469" y="2980469"/>
                  </a:lnTo>
                  <a:lnTo>
                    <a:pt x="1871161" y="2982299"/>
                  </a:lnTo>
                  <a:lnTo>
                    <a:pt x="1818481" y="2982913"/>
                  </a:lnTo>
                  <a:lnTo>
                    <a:pt x="1765801" y="2982299"/>
                  </a:lnTo>
                  <a:lnTo>
                    <a:pt x="1713492" y="2980469"/>
                  </a:lnTo>
                  <a:lnTo>
                    <a:pt x="1661575"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5" y="2853511"/>
                  </a:lnTo>
                  <a:lnTo>
                    <a:pt x="1031489" y="2836390"/>
                  </a:lnTo>
                  <a:lnTo>
                    <a:pt x="987177" y="2818301"/>
                  </a:lnTo>
                  <a:lnTo>
                    <a:pt x="943560" y="2799260"/>
                  </a:lnTo>
                  <a:lnTo>
                    <a:pt x="900658"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9"/>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grpSp>
      <p:sp>
        <p:nvSpPr>
          <p:cNvPr id="112" name="object 14">
            <a:extLst>
              <a:ext uri="{FF2B5EF4-FFF2-40B4-BE49-F238E27FC236}">
                <a16:creationId xmlns:a16="http://schemas.microsoft.com/office/drawing/2014/main" id="{DEF08D32-38F4-5343-BC35-A234D4574A87}"/>
              </a:ext>
            </a:extLst>
          </p:cNvPr>
          <p:cNvSpPr txBox="1">
            <a:spLocks/>
          </p:cNvSpPr>
          <p:nvPr/>
        </p:nvSpPr>
        <p:spPr>
          <a:xfrm>
            <a:off x="13709266" y="5258603"/>
            <a:ext cx="145883" cy="153888"/>
          </a:xfrm>
          <a:prstGeom prst="rect">
            <a:avLst/>
          </a:prstGeom>
        </p:spPr>
        <p:txBody>
          <a:bodyPr vert="horz" wrap="square" lIns="0" tIns="0" rIns="0" bIns="0" rtlCol="0">
            <a:spAutoFit/>
          </a:bodyPr>
          <a:lstStyle>
            <a:defPPr>
              <a:defRPr lang="en-SE"/>
            </a:defPPr>
            <a:lvl1pPr marL="0" algn="l" defTabSz="914400" rtl="0" eaLnBrk="1" latinLnBrk="0" hangingPunct="1">
              <a:defRPr sz="1000" b="0" i="0" kern="1200">
                <a:solidFill>
                  <a:srgbClr val="1F1F1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80">
              <a:spcBef>
                <a:spcPts val="5"/>
              </a:spcBef>
            </a:pPr>
            <a:fld id="{81D60167-4931-47E6-BA6A-407CBD079E47}" type="slidenum">
              <a:rPr lang="en-SE" smtClean="0"/>
              <a:pPr marL="34580">
                <a:spcBef>
                  <a:spcPts val="5"/>
                </a:spcBef>
              </a:pPr>
              <a:t>14</a:t>
            </a:fld>
            <a:endParaRPr lang="en-SE" dirty="0"/>
          </a:p>
        </p:txBody>
      </p:sp>
      <p:sp>
        <p:nvSpPr>
          <p:cNvPr id="113" name="object 8">
            <a:extLst>
              <a:ext uri="{FF2B5EF4-FFF2-40B4-BE49-F238E27FC236}">
                <a16:creationId xmlns:a16="http://schemas.microsoft.com/office/drawing/2014/main" id="{79CD4FE1-BEF6-AF4F-BF59-DF791D4840EF}"/>
              </a:ext>
            </a:extLst>
          </p:cNvPr>
          <p:cNvSpPr txBox="1"/>
          <p:nvPr/>
        </p:nvSpPr>
        <p:spPr>
          <a:xfrm>
            <a:off x="11029840" y="822475"/>
            <a:ext cx="768976" cy="338922"/>
          </a:xfrm>
          <a:prstGeom prst="rect">
            <a:avLst/>
          </a:prstGeom>
        </p:spPr>
        <p:txBody>
          <a:bodyPr vert="horz" wrap="square" lIns="0" tIns="20747" rIns="0" bIns="0" rtlCol="0">
            <a:spAutoFit/>
          </a:bodyPr>
          <a:lstStyle/>
          <a:p>
            <a:pPr marL="80686" marR="4611" indent="-69159">
              <a:lnSpc>
                <a:spcPts val="1271"/>
              </a:lnSpc>
              <a:spcBef>
                <a:spcPts val="163"/>
              </a:spcBef>
            </a:pPr>
            <a:r>
              <a:rPr sz="900" dirty="0">
                <a:latin typeface="Arial"/>
                <a:cs typeface="Arial"/>
              </a:rPr>
              <a:t>NP</a:t>
            </a:r>
            <a:r>
              <a:rPr sz="900" spc="-5" dirty="0">
                <a:latin typeface="Arial"/>
                <a:cs typeface="Arial"/>
              </a:rPr>
              <a:t>O</a:t>
            </a:r>
            <a:r>
              <a:rPr sz="900" dirty="0">
                <a:latin typeface="Arial"/>
                <a:cs typeface="Arial"/>
              </a:rPr>
              <a:t>-Business  </a:t>
            </a:r>
            <a:r>
              <a:rPr sz="900" spc="-5" dirty="0">
                <a:latin typeface="Arial"/>
                <a:cs typeface="Arial"/>
              </a:rPr>
              <a:t>Partnerships</a:t>
            </a:r>
            <a:endParaRPr sz="900" dirty="0">
              <a:latin typeface="Arial"/>
              <a:cs typeface="Arial"/>
            </a:endParaRPr>
          </a:p>
        </p:txBody>
      </p:sp>
      <p:sp>
        <p:nvSpPr>
          <p:cNvPr id="115" name="object 10">
            <a:extLst>
              <a:ext uri="{FF2B5EF4-FFF2-40B4-BE49-F238E27FC236}">
                <a16:creationId xmlns:a16="http://schemas.microsoft.com/office/drawing/2014/main" id="{5133A862-2577-7C4E-80DF-973E33DBAD21}"/>
              </a:ext>
            </a:extLst>
          </p:cNvPr>
          <p:cNvSpPr txBox="1"/>
          <p:nvPr/>
        </p:nvSpPr>
        <p:spPr>
          <a:xfrm>
            <a:off x="10535385" y="1161397"/>
            <a:ext cx="718053" cy="338922"/>
          </a:xfrm>
          <a:prstGeom prst="rect">
            <a:avLst/>
          </a:prstGeom>
        </p:spPr>
        <p:txBody>
          <a:bodyPr vert="horz" wrap="square" lIns="0" tIns="20747" rIns="0" bIns="0" rtlCol="0">
            <a:spAutoFit/>
          </a:bodyPr>
          <a:lstStyle/>
          <a:p>
            <a:pPr marL="11527" marR="4611" indent="103739">
              <a:lnSpc>
                <a:spcPts val="1271"/>
              </a:lnSpc>
              <a:spcBef>
                <a:spcPts val="163"/>
              </a:spcBef>
            </a:pPr>
            <a:r>
              <a:rPr lang="da-DK" sz="900" spc="-5" dirty="0" err="1">
                <a:latin typeface="Arial"/>
                <a:cs typeface="Arial"/>
              </a:rPr>
              <a:t>Multi</a:t>
            </a:r>
            <a:r>
              <a:rPr sz="900" spc="-5" dirty="0">
                <a:latin typeface="Arial"/>
                <a:cs typeface="Arial"/>
              </a:rPr>
              <a:t>partite </a:t>
            </a:r>
            <a:r>
              <a:rPr sz="900" dirty="0">
                <a:latin typeface="Arial"/>
                <a:cs typeface="Arial"/>
              </a:rPr>
              <a:t> Par</a:t>
            </a:r>
            <a:r>
              <a:rPr sz="900" spc="-5" dirty="0">
                <a:latin typeface="Arial"/>
                <a:cs typeface="Arial"/>
              </a:rPr>
              <a:t>t</a:t>
            </a:r>
            <a:r>
              <a:rPr sz="900" dirty="0">
                <a:latin typeface="Arial"/>
                <a:cs typeface="Arial"/>
              </a:rPr>
              <a:t>nerships</a:t>
            </a:r>
          </a:p>
        </p:txBody>
      </p:sp>
      <p:sp>
        <p:nvSpPr>
          <p:cNvPr id="116" name="object 11">
            <a:extLst>
              <a:ext uri="{FF2B5EF4-FFF2-40B4-BE49-F238E27FC236}">
                <a16:creationId xmlns:a16="http://schemas.microsoft.com/office/drawing/2014/main" id="{D25320F2-9B1C-E44C-A454-B4AC0CE65C1A}"/>
              </a:ext>
            </a:extLst>
          </p:cNvPr>
          <p:cNvSpPr txBox="1"/>
          <p:nvPr/>
        </p:nvSpPr>
        <p:spPr>
          <a:xfrm>
            <a:off x="10434804" y="281424"/>
            <a:ext cx="990097" cy="458556"/>
          </a:xfrm>
          <a:prstGeom prst="rect">
            <a:avLst/>
          </a:prstGeom>
        </p:spPr>
        <p:txBody>
          <a:bodyPr vert="horz" wrap="square" lIns="0" tIns="11526" rIns="0" bIns="0" rtlCol="0">
            <a:spAutoFit/>
          </a:bodyPr>
          <a:lstStyle/>
          <a:p>
            <a:pPr marL="11527">
              <a:spcBef>
                <a:spcPts val="91"/>
              </a:spcBef>
            </a:pPr>
            <a:r>
              <a:rPr sz="1452" b="1" spc="-5" dirty="0">
                <a:latin typeface="Arial"/>
                <a:cs typeface="Arial"/>
              </a:rPr>
              <a:t>Nonprofit</a:t>
            </a:r>
            <a:r>
              <a:rPr sz="1452" b="1" spc="-41" dirty="0">
                <a:latin typeface="Arial"/>
                <a:cs typeface="Arial"/>
              </a:rPr>
              <a:t> </a:t>
            </a:r>
            <a:r>
              <a:rPr sz="1452" b="1" spc="-5" dirty="0">
                <a:latin typeface="Arial"/>
                <a:cs typeface="Arial"/>
              </a:rPr>
              <a:t>Sector</a:t>
            </a:r>
            <a:endParaRPr sz="1452" dirty="0">
              <a:latin typeface="Arial"/>
              <a:cs typeface="Arial"/>
            </a:endParaRPr>
          </a:p>
        </p:txBody>
      </p:sp>
      <p:sp>
        <p:nvSpPr>
          <p:cNvPr id="117" name="object 12">
            <a:extLst>
              <a:ext uri="{FF2B5EF4-FFF2-40B4-BE49-F238E27FC236}">
                <a16:creationId xmlns:a16="http://schemas.microsoft.com/office/drawing/2014/main" id="{27BAE135-E5DB-8140-BA3A-957B3DF4E278}"/>
              </a:ext>
            </a:extLst>
          </p:cNvPr>
          <p:cNvSpPr txBox="1"/>
          <p:nvPr/>
        </p:nvSpPr>
        <p:spPr>
          <a:xfrm>
            <a:off x="11399373" y="1510833"/>
            <a:ext cx="756951" cy="458556"/>
          </a:xfrm>
          <a:prstGeom prst="rect">
            <a:avLst/>
          </a:prstGeom>
        </p:spPr>
        <p:txBody>
          <a:bodyPr vert="horz" wrap="square" lIns="0" tIns="11526" rIns="0" bIns="0" rtlCol="0">
            <a:spAutoFit/>
          </a:bodyPr>
          <a:lstStyle/>
          <a:p>
            <a:pPr marL="11527">
              <a:spcBef>
                <a:spcPts val="91"/>
              </a:spcBef>
            </a:pPr>
            <a:r>
              <a:rPr sz="1452" b="1" spc="-5" dirty="0">
                <a:latin typeface="Arial"/>
                <a:cs typeface="Arial"/>
              </a:rPr>
              <a:t>Profit</a:t>
            </a:r>
            <a:r>
              <a:rPr sz="1452" b="1" spc="-45" dirty="0">
                <a:latin typeface="Arial"/>
                <a:cs typeface="Arial"/>
              </a:rPr>
              <a:t> </a:t>
            </a:r>
            <a:r>
              <a:rPr sz="1452" b="1" spc="-5" dirty="0">
                <a:latin typeface="Arial"/>
                <a:cs typeface="Arial"/>
              </a:rPr>
              <a:t>Sector</a:t>
            </a:r>
            <a:endParaRPr sz="1452" dirty="0">
              <a:latin typeface="Arial"/>
              <a:cs typeface="Arial"/>
            </a:endParaRPr>
          </a:p>
        </p:txBody>
      </p:sp>
      <p:sp>
        <p:nvSpPr>
          <p:cNvPr id="118" name="object 13">
            <a:extLst>
              <a:ext uri="{FF2B5EF4-FFF2-40B4-BE49-F238E27FC236}">
                <a16:creationId xmlns:a16="http://schemas.microsoft.com/office/drawing/2014/main" id="{8675ED72-7649-CA49-9A5C-6CC54E5B0679}"/>
              </a:ext>
            </a:extLst>
          </p:cNvPr>
          <p:cNvSpPr txBox="1"/>
          <p:nvPr/>
        </p:nvSpPr>
        <p:spPr>
          <a:xfrm>
            <a:off x="9631125" y="1471046"/>
            <a:ext cx="804816" cy="458556"/>
          </a:xfrm>
          <a:prstGeom prst="rect">
            <a:avLst/>
          </a:prstGeom>
        </p:spPr>
        <p:txBody>
          <a:bodyPr vert="horz" wrap="square" lIns="0" tIns="11526" rIns="0" bIns="0" rtlCol="0">
            <a:spAutoFit/>
          </a:bodyPr>
          <a:lstStyle/>
          <a:p>
            <a:pPr marL="11527">
              <a:spcBef>
                <a:spcPts val="91"/>
              </a:spcBef>
            </a:pPr>
            <a:r>
              <a:rPr sz="1452" b="1" spc="-5" dirty="0">
                <a:latin typeface="Arial"/>
                <a:cs typeface="Arial"/>
              </a:rPr>
              <a:t>Public</a:t>
            </a:r>
            <a:r>
              <a:rPr sz="1452" b="1" spc="-50" dirty="0">
                <a:latin typeface="Arial"/>
                <a:cs typeface="Arial"/>
              </a:rPr>
              <a:t> </a:t>
            </a:r>
            <a:r>
              <a:rPr sz="1452" b="1" spc="-5" dirty="0">
                <a:latin typeface="Arial"/>
                <a:cs typeface="Arial"/>
              </a:rPr>
              <a:t>Sector</a:t>
            </a:r>
            <a:endParaRPr sz="1452" dirty="0">
              <a:latin typeface="Arial"/>
              <a:cs typeface="Arial"/>
            </a:endParaRPr>
          </a:p>
        </p:txBody>
      </p:sp>
      <p:sp>
        <p:nvSpPr>
          <p:cNvPr id="119" name="TextBox 118">
            <a:extLst>
              <a:ext uri="{FF2B5EF4-FFF2-40B4-BE49-F238E27FC236}">
                <a16:creationId xmlns:a16="http://schemas.microsoft.com/office/drawing/2014/main" id="{D23B2896-B897-AB46-9B57-ACD9684E382D}"/>
              </a:ext>
            </a:extLst>
          </p:cNvPr>
          <p:cNvSpPr txBox="1"/>
          <p:nvPr/>
        </p:nvSpPr>
        <p:spPr>
          <a:xfrm>
            <a:off x="7911419" y="1948657"/>
            <a:ext cx="123731" cy="258209"/>
          </a:xfrm>
          <a:prstGeom prst="rect">
            <a:avLst/>
          </a:prstGeom>
          <a:noFill/>
        </p:spPr>
        <p:txBody>
          <a:bodyPr wrap="square" rtlCol="0">
            <a:spAutoFit/>
          </a:bodyPr>
          <a:lstStyle/>
          <a:p>
            <a:endParaRPr lang="en-SE"/>
          </a:p>
        </p:txBody>
      </p:sp>
      <p:sp>
        <p:nvSpPr>
          <p:cNvPr id="120" name="object 9">
            <a:extLst>
              <a:ext uri="{FF2B5EF4-FFF2-40B4-BE49-F238E27FC236}">
                <a16:creationId xmlns:a16="http://schemas.microsoft.com/office/drawing/2014/main" id="{EA5BDDBA-1FFC-964E-9A19-E7EBF514116A}"/>
              </a:ext>
            </a:extLst>
          </p:cNvPr>
          <p:cNvSpPr txBox="1"/>
          <p:nvPr/>
        </p:nvSpPr>
        <p:spPr>
          <a:xfrm>
            <a:off x="10012969" y="833062"/>
            <a:ext cx="799908" cy="338922"/>
          </a:xfrm>
          <a:prstGeom prst="rect">
            <a:avLst/>
          </a:prstGeom>
        </p:spPr>
        <p:txBody>
          <a:bodyPr vert="horz" wrap="square" lIns="0" tIns="20747" rIns="0" bIns="0" rtlCol="0">
            <a:spAutoFit/>
          </a:bodyPr>
          <a:lstStyle/>
          <a:p>
            <a:pPr marL="11527" marR="4611" indent="34580">
              <a:lnSpc>
                <a:spcPts val="1271"/>
              </a:lnSpc>
              <a:spcBef>
                <a:spcPts val="163"/>
              </a:spcBef>
            </a:pPr>
            <a:r>
              <a:rPr sz="900" dirty="0">
                <a:latin typeface="Arial"/>
                <a:cs typeface="Arial"/>
              </a:rPr>
              <a:t>Public-NPO </a:t>
            </a:r>
            <a:r>
              <a:rPr sz="900" spc="-290" dirty="0">
                <a:latin typeface="Arial"/>
                <a:cs typeface="Arial"/>
              </a:rPr>
              <a:t> </a:t>
            </a:r>
            <a:r>
              <a:rPr sz="900" dirty="0">
                <a:latin typeface="Arial"/>
                <a:cs typeface="Arial"/>
              </a:rPr>
              <a:t>Par</a:t>
            </a:r>
            <a:r>
              <a:rPr sz="900" spc="-5" dirty="0">
                <a:latin typeface="Arial"/>
                <a:cs typeface="Arial"/>
              </a:rPr>
              <a:t>t</a:t>
            </a:r>
            <a:r>
              <a:rPr sz="900" dirty="0">
                <a:latin typeface="Arial"/>
                <a:cs typeface="Arial"/>
              </a:rPr>
              <a:t>nerships</a:t>
            </a:r>
          </a:p>
        </p:txBody>
      </p:sp>
      <p:sp>
        <p:nvSpPr>
          <p:cNvPr id="95" name="TextBox 94">
            <a:extLst>
              <a:ext uri="{FF2B5EF4-FFF2-40B4-BE49-F238E27FC236}">
                <a16:creationId xmlns:a16="http://schemas.microsoft.com/office/drawing/2014/main" id="{E30F7F0A-CA2B-9B42-B4EC-4FD3AD7C94DD}"/>
              </a:ext>
            </a:extLst>
          </p:cNvPr>
          <p:cNvSpPr txBox="1"/>
          <p:nvPr/>
        </p:nvSpPr>
        <p:spPr>
          <a:xfrm>
            <a:off x="2531643" y="130056"/>
            <a:ext cx="6769225" cy="523220"/>
          </a:xfrm>
          <a:prstGeom prst="rect">
            <a:avLst/>
          </a:prstGeom>
          <a:noFill/>
        </p:spPr>
        <p:txBody>
          <a:bodyPr wrap="none" rtlCol="0">
            <a:spAutoFit/>
          </a:bodyPr>
          <a:lstStyle/>
          <a:p>
            <a:r>
              <a:rPr lang="en-SE" sz="2800" b="1" dirty="0"/>
              <a:t>Three categories of Sustainable Partnerships</a:t>
            </a:r>
          </a:p>
        </p:txBody>
      </p:sp>
      <p:sp>
        <p:nvSpPr>
          <p:cNvPr id="96" name="object 6">
            <a:extLst>
              <a:ext uri="{FF2B5EF4-FFF2-40B4-BE49-F238E27FC236}">
                <a16:creationId xmlns:a16="http://schemas.microsoft.com/office/drawing/2014/main" id="{26144F65-78FA-1442-9BCA-A0C162562364}"/>
              </a:ext>
            </a:extLst>
          </p:cNvPr>
          <p:cNvSpPr/>
          <p:nvPr/>
        </p:nvSpPr>
        <p:spPr>
          <a:xfrm>
            <a:off x="10021535" y="1372827"/>
            <a:ext cx="1743041" cy="1539902"/>
          </a:xfrm>
          <a:custGeom>
            <a:avLst/>
            <a:gdLst/>
            <a:ahLst/>
            <a:cxnLst/>
            <a:rect l="l" t="t" r="r" b="b"/>
            <a:pathLst>
              <a:path w="3637279" h="2983229">
                <a:moveTo>
                  <a:pt x="0" y="1491456"/>
                </a:moveTo>
                <a:lnTo>
                  <a:pt x="748" y="1448250"/>
                </a:lnTo>
                <a:lnTo>
                  <a:pt x="2980" y="1405348"/>
                </a:lnTo>
                <a:lnTo>
                  <a:pt x="6674" y="1362768"/>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9"/>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8" y="203627"/>
                </a:lnTo>
                <a:lnTo>
                  <a:pt x="943560" y="183652"/>
                </a:lnTo>
                <a:lnTo>
                  <a:pt x="987177" y="164612"/>
                </a:lnTo>
                <a:lnTo>
                  <a:pt x="1031489" y="146523"/>
                </a:lnTo>
                <a:lnTo>
                  <a:pt x="1076475"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5" y="5474"/>
                </a:lnTo>
                <a:lnTo>
                  <a:pt x="1713492" y="2444"/>
                </a:lnTo>
                <a:lnTo>
                  <a:pt x="1765801" y="613"/>
                </a:lnTo>
                <a:lnTo>
                  <a:pt x="1818481" y="0"/>
                </a:lnTo>
                <a:lnTo>
                  <a:pt x="1871161" y="613"/>
                </a:lnTo>
                <a:lnTo>
                  <a:pt x="1923469" y="2444"/>
                </a:lnTo>
                <a:lnTo>
                  <a:pt x="1975386" y="5474"/>
                </a:lnTo>
                <a:lnTo>
                  <a:pt x="2026892" y="9688"/>
                </a:lnTo>
                <a:lnTo>
                  <a:pt x="2077965" y="15068"/>
                </a:lnTo>
                <a:lnTo>
                  <a:pt x="2128586" y="21599"/>
                </a:lnTo>
                <a:lnTo>
                  <a:pt x="2178734" y="29264"/>
                </a:lnTo>
                <a:lnTo>
                  <a:pt x="2228390" y="38045"/>
                </a:lnTo>
                <a:lnTo>
                  <a:pt x="2277533" y="47927"/>
                </a:lnTo>
                <a:lnTo>
                  <a:pt x="2326142" y="58893"/>
                </a:lnTo>
                <a:lnTo>
                  <a:pt x="2374199" y="70926"/>
                </a:lnTo>
                <a:lnTo>
                  <a:pt x="2421681" y="84011"/>
                </a:lnTo>
                <a:lnTo>
                  <a:pt x="2468570" y="98129"/>
                </a:lnTo>
                <a:lnTo>
                  <a:pt x="2514846" y="113265"/>
                </a:lnTo>
                <a:lnTo>
                  <a:pt x="2560486" y="129401"/>
                </a:lnTo>
                <a:lnTo>
                  <a:pt x="2605473" y="146523"/>
                </a:lnTo>
                <a:lnTo>
                  <a:pt x="2649785" y="164612"/>
                </a:lnTo>
                <a:lnTo>
                  <a:pt x="2693401" y="183652"/>
                </a:lnTo>
                <a:lnTo>
                  <a:pt x="2736303" y="203627"/>
                </a:lnTo>
                <a:lnTo>
                  <a:pt x="2778470" y="224520"/>
                </a:lnTo>
                <a:lnTo>
                  <a:pt x="2819881" y="246315"/>
                </a:lnTo>
                <a:lnTo>
                  <a:pt x="2860516"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5" y="572134"/>
                </a:lnTo>
                <a:lnTo>
                  <a:pt x="3280275" y="604139"/>
                </a:lnTo>
                <a:lnTo>
                  <a:pt x="3308986" y="636814"/>
                </a:lnTo>
                <a:lnTo>
                  <a:pt x="3336639" y="670142"/>
                </a:lnTo>
                <a:lnTo>
                  <a:pt x="3363212" y="704106"/>
                </a:lnTo>
                <a:lnTo>
                  <a:pt x="3388686" y="738689"/>
                </a:lnTo>
                <a:lnTo>
                  <a:pt x="3413041" y="773876"/>
                </a:lnTo>
                <a:lnTo>
                  <a:pt x="3436256" y="809649"/>
                </a:lnTo>
                <a:lnTo>
                  <a:pt x="3458312" y="845992"/>
                </a:lnTo>
                <a:lnTo>
                  <a:pt x="3479187" y="882889"/>
                </a:lnTo>
                <a:lnTo>
                  <a:pt x="3498862" y="920322"/>
                </a:lnTo>
                <a:lnTo>
                  <a:pt x="3517317" y="958275"/>
                </a:lnTo>
                <a:lnTo>
                  <a:pt x="3534531" y="996732"/>
                </a:lnTo>
                <a:lnTo>
                  <a:pt x="3550484" y="1035675"/>
                </a:lnTo>
                <a:lnTo>
                  <a:pt x="3565155" y="1075090"/>
                </a:lnTo>
                <a:lnTo>
                  <a:pt x="3578526" y="1114958"/>
                </a:lnTo>
                <a:lnTo>
                  <a:pt x="3590575" y="1155263"/>
                </a:lnTo>
                <a:lnTo>
                  <a:pt x="3601282" y="1195989"/>
                </a:lnTo>
                <a:lnTo>
                  <a:pt x="3610627" y="1237119"/>
                </a:lnTo>
                <a:lnTo>
                  <a:pt x="3618589" y="1278636"/>
                </a:lnTo>
                <a:lnTo>
                  <a:pt x="3625150" y="1320525"/>
                </a:lnTo>
                <a:lnTo>
                  <a:pt x="3630287" y="1362768"/>
                </a:lnTo>
                <a:lnTo>
                  <a:pt x="3633982" y="1405348"/>
                </a:lnTo>
                <a:lnTo>
                  <a:pt x="3636214" y="1448250"/>
                </a:lnTo>
                <a:lnTo>
                  <a:pt x="3636962" y="1491456"/>
                </a:lnTo>
                <a:lnTo>
                  <a:pt x="3636214" y="1534662"/>
                </a:lnTo>
                <a:lnTo>
                  <a:pt x="3633982" y="1577564"/>
                </a:lnTo>
                <a:lnTo>
                  <a:pt x="3630287" y="1620145"/>
                </a:lnTo>
                <a:lnTo>
                  <a:pt x="3625150" y="1662387"/>
                </a:lnTo>
                <a:lnTo>
                  <a:pt x="3618589" y="1704276"/>
                </a:lnTo>
                <a:lnTo>
                  <a:pt x="3610627" y="1745793"/>
                </a:lnTo>
                <a:lnTo>
                  <a:pt x="3601282" y="1786923"/>
                </a:lnTo>
                <a:lnTo>
                  <a:pt x="3590575" y="1827649"/>
                </a:lnTo>
                <a:lnTo>
                  <a:pt x="3578526" y="1867955"/>
                </a:lnTo>
                <a:lnTo>
                  <a:pt x="3565155" y="1907823"/>
                </a:lnTo>
                <a:lnTo>
                  <a:pt x="3550484" y="1947237"/>
                </a:lnTo>
                <a:lnTo>
                  <a:pt x="3534531" y="1986181"/>
                </a:lnTo>
                <a:lnTo>
                  <a:pt x="3517317" y="2024637"/>
                </a:lnTo>
                <a:lnTo>
                  <a:pt x="3498862" y="2062591"/>
                </a:lnTo>
                <a:lnTo>
                  <a:pt x="3479187" y="2100024"/>
                </a:lnTo>
                <a:lnTo>
                  <a:pt x="3458312" y="2136920"/>
                </a:lnTo>
                <a:lnTo>
                  <a:pt x="3436256" y="2173263"/>
                </a:lnTo>
                <a:lnTo>
                  <a:pt x="3413041" y="2209036"/>
                </a:lnTo>
                <a:lnTo>
                  <a:pt x="3388686" y="2244223"/>
                </a:lnTo>
                <a:lnTo>
                  <a:pt x="3363212" y="2278806"/>
                </a:lnTo>
                <a:lnTo>
                  <a:pt x="3336639" y="2312770"/>
                </a:lnTo>
                <a:lnTo>
                  <a:pt x="3308986" y="2346098"/>
                </a:lnTo>
                <a:lnTo>
                  <a:pt x="3280275" y="2378773"/>
                </a:lnTo>
                <a:lnTo>
                  <a:pt x="3250525" y="2410779"/>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6" y="2713918"/>
                </a:lnTo>
                <a:lnTo>
                  <a:pt x="2819881" y="2736597"/>
                </a:lnTo>
                <a:lnTo>
                  <a:pt x="2778470" y="2758392"/>
                </a:lnTo>
                <a:lnTo>
                  <a:pt x="2736303" y="2779285"/>
                </a:lnTo>
                <a:lnTo>
                  <a:pt x="2693401" y="2799260"/>
                </a:lnTo>
                <a:lnTo>
                  <a:pt x="2649785" y="2818301"/>
                </a:lnTo>
                <a:lnTo>
                  <a:pt x="2605473" y="2836390"/>
                </a:lnTo>
                <a:lnTo>
                  <a:pt x="2560486" y="2853511"/>
                </a:lnTo>
                <a:lnTo>
                  <a:pt x="2514846" y="2869648"/>
                </a:lnTo>
                <a:lnTo>
                  <a:pt x="2468570" y="2884783"/>
                </a:lnTo>
                <a:lnTo>
                  <a:pt x="2421681" y="2898902"/>
                </a:lnTo>
                <a:lnTo>
                  <a:pt x="2374199" y="2911986"/>
                </a:lnTo>
                <a:lnTo>
                  <a:pt x="2326142" y="2924019"/>
                </a:lnTo>
                <a:lnTo>
                  <a:pt x="2277533" y="2934985"/>
                </a:lnTo>
                <a:lnTo>
                  <a:pt x="2228390" y="2944867"/>
                </a:lnTo>
                <a:lnTo>
                  <a:pt x="2178734" y="2953649"/>
                </a:lnTo>
                <a:lnTo>
                  <a:pt x="2128586" y="2961313"/>
                </a:lnTo>
                <a:lnTo>
                  <a:pt x="2077965" y="2967844"/>
                </a:lnTo>
                <a:lnTo>
                  <a:pt x="2026892" y="2973224"/>
                </a:lnTo>
                <a:lnTo>
                  <a:pt x="1975386" y="2977438"/>
                </a:lnTo>
                <a:lnTo>
                  <a:pt x="1923469" y="2980469"/>
                </a:lnTo>
                <a:lnTo>
                  <a:pt x="1871161" y="2982299"/>
                </a:lnTo>
                <a:lnTo>
                  <a:pt x="1818481" y="2982913"/>
                </a:lnTo>
                <a:lnTo>
                  <a:pt x="1765801" y="2982299"/>
                </a:lnTo>
                <a:lnTo>
                  <a:pt x="1713492" y="2980469"/>
                </a:lnTo>
                <a:lnTo>
                  <a:pt x="1661575"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5" y="2853511"/>
                </a:lnTo>
                <a:lnTo>
                  <a:pt x="1031489" y="2836390"/>
                </a:lnTo>
                <a:lnTo>
                  <a:pt x="987177" y="2818301"/>
                </a:lnTo>
                <a:lnTo>
                  <a:pt x="943560" y="2799260"/>
                </a:lnTo>
                <a:lnTo>
                  <a:pt x="900658"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9"/>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sp>
        <p:nvSpPr>
          <p:cNvPr id="97" name="object 13">
            <a:extLst>
              <a:ext uri="{FF2B5EF4-FFF2-40B4-BE49-F238E27FC236}">
                <a16:creationId xmlns:a16="http://schemas.microsoft.com/office/drawing/2014/main" id="{DBAD91E5-3E24-1F42-8BC4-007D9813817D}"/>
              </a:ext>
            </a:extLst>
          </p:cNvPr>
          <p:cNvSpPr txBox="1"/>
          <p:nvPr/>
        </p:nvSpPr>
        <p:spPr>
          <a:xfrm>
            <a:off x="10392284" y="2336173"/>
            <a:ext cx="1022044" cy="458556"/>
          </a:xfrm>
          <a:prstGeom prst="rect">
            <a:avLst/>
          </a:prstGeom>
        </p:spPr>
        <p:txBody>
          <a:bodyPr vert="horz" wrap="square" lIns="0" tIns="11526" rIns="0" bIns="0" rtlCol="0">
            <a:spAutoFit/>
          </a:bodyPr>
          <a:lstStyle/>
          <a:p>
            <a:pPr marL="11527" algn="ctr">
              <a:spcBef>
                <a:spcPts val="91"/>
              </a:spcBef>
            </a:pPr>
            <a:r>
              <a:rPr lang="da-DK" sz="1452" b="1" spc="-5" dirty="0">
                <a:latin typeface="Arial"/>
                <a:cs typeface="Arial"/>
              </a:rPr>
              <a:t>Academic</a:t>
            </a:r>
            <a:r>
              <a:rPr sz="1452" b="1" spc="-50" dirty="0">
                <a:latin typeface="Arial"/>
                <a:cs typeface="Arial"/>
              </a:rPr>
              <a:t> </a:t>
            </a:r>
            <a:r>
              <a:rPr sz="1452" b="1" spc="-5" dirty="0">
                <a:latin typeface="Arial"/>
                <a:cs typeface="Arial"/>
              </a:rPr>
              <a:t>Sector</a:t>
            </a:r>
            <a:endParaRPr sz="1452" dirty="0">
              <a:latin typeface="Arial"/>
              <a:cs typeface="Arial"/>
            </a:endParaRPr>
          </a:p>
        </p:txBody>
      </p:sp>
    </p:spTree>
    <p:extLst>
      <p:ext uri="{BB962C8B-B14F-4D97-AF65-F5344CB8AC3E}">
        <p14:creationId xmlns:p14="http://schemas.microsoft.com/office/powerpoint/2010/main" val="1052312297"/>
      </p:ext>
    </p:extLst>
  </p:cSld>
  <p:clrMapOvr>
    <a:masterClrMapping/>
  </p:clrMapOvr>
  <mc:AlternateContent xmlns:mc="http://schemas.openxmlformats.org/markup-compatibility/2006" xmlns:p14="http://schemas.microsoft.com/office/powerpoint/2010/main">
    <mc:Choice Requires="p14">
      <p:transition p14:dur="12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50B4DAA-15F7-6940-95D6-3182A6A1391B}"/>
              </a:ext>
            </a:extLst>
          </p:cNvPr>
          <p:cNvSpPr/>
          <p:nvPr/>
        </p:nvSpPr>
        <p:spPr>
          <a:xfrm>
            <a:off x="257315" y="6101061"/>
            <a:ext cx="11529523" cy="77628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2" descr="Image result for un partnership for the goals">
            <a:hlinkClick r:id="rId3"/>
            <a:extLst>
              <a:ext uri="{FF2B5EF4-FFF2-40B4-BE49-F238E27FC236}">
                <a16:creationId xmlns:a16="http://schemas.microsoft.com/office/drawing/2014/main" id="{DEE89155-0971-E94A-B90A-348D2073B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09" y="203606"/>
            <a:ext cx="1374628" cy="1374628"/>
          </a:xfrm>
          <a:prstGeom prst="rect">
            <a:avLst/>
          </a:prstGeom>
          <a:noFill/>
          <a:extLst>
            <a:ext uri="{909E8E84-426E-40DD-AFC4-6F175D3DCCD1}">
              <a14:hiddenFill xmlns:a14="http://schemas.microsoft.com/office/drawing/2010/main">
                <a:solidFill>
                  <a:srgbClr val="FFFFFF"/>
                </a:solidFill>
              </a14:hiddenFill>
            </a:ext>
          </a:extLst>
        </p:spPr>
      </p:pic>
      <p:sp>
        <p:nvSpPr>
          <p:cNvPr id="55" name="object 3">
            <a:extLst>
              <a:ext uri="{FF2B5EF4-FFF2-40B4-BE49-F238E27FC236}">
                <a16:creationId xmlns:a16="http://schemas.microsoft.com/office/drawing/2014/main" id="{7A04AA96-735D-404E-AA8F-887A7714AEE2}"/>
              </a:ext>
            </a:extLst>
          </p:cNvPr>
          <p:cNvSpPr txBox="1"/>
          <p:nvPr/>
        </p:nvSpPr>
        <p:spPr>
          <a:xfrm>
            <a:off x="9950626" y="5873840"/>
            <a:ext cx="1353735" cy="179249"/>
          </a:xfrm>
          <a:prstGeom prst="rect">
            <a:avLst/>
          </a:prstGeom>
        </p:spPr>
        <p:txBody>
          <a:bodyPr vert="horz" wrap="square" lIns="0" tIns="11526" rIns="0" bIns="0" rtlCol="0">
            <a:spAutoFit/>
          </a:bodyPr>
          <a:lstStyle/>
          <a:p>
            <a:pPr marL="11527">
              <a:spcBef>
                <a:spcPts val="91"/>
              </a:spcBef>
            </a:pPr>
            <a:r>
              <a:rPr sz="1089" dirty="0">
                <a:latin typeface="Arial"/>
                <a:cs typeface="Arial"/>
              </a:rPr>
              <a:t>Source:</a:t>
            </a:r>
            <a:r>
              <a:rPr sz="1089" spc="-64" dirty="0">
                <a:latin typeface="Arial"/>
                <a:cs typeface="Arial"/>
              </a:rPr>
              <a:t> </a:t>
            </a:r>
            <a:r>
              <a:rPr sz="1089" dirty="0">
                <a:latin typeface="Arial"/>
                <a:cs typeface="Arial"/>
              </a:rPr>
              <a:t>Aus</a:t>
            </a:r>
            <a:r>
              <a:rPr sz="1089" spc="-5" dirty="0">
                <a:latin typeface="Arial"/>
                <a:cs typeface="Arial"/>
              </a:rPr>
              <a:t>t</a:t>
            </a:r>
            <a:r>
              <a:rPr sz="1089" dirty="0">
                <a:latin typeface="Arial"/>
                <a:cs typeface="Arial"/>
              </a:rPr>
              <a:t>in (2000)</a:t>
            </a:r>
          </a:p>
        </p:txBody>
      </p:sp>
      <p:sp>
        <p:nvSpPr>
          <p:cNvPr id="56" name="object 4">
            <a:extLst>
              <a:ext uri="{FF2B5EF4-FFF2-40B4-BE49-F238E27FC236}">
                <a16:creationId xmlns:a16="http://schemas.microsoft.com/office/drawing/2014/main" id="{5F285382-ABA8-C541-857F-DCCB5F45C220}"/>
              </a:ext>
            </a:extLst>
          </p:cNvPr>
          <p:cNvSpPr txBox="1"/>
          <p:nvPr/>
        </p:nvSpPr>
        <p:spPr>
          <a:xfrm>
            <a:off x="4592489" y="1860452"/>
            <a:ext cx="1437875"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sz="1634" spc="-5" dirty="0">
                <a:latin typeface="Arial"/>
                <a:cs typeface="Arial"/>
              </a:rPr>
              <a:t>Philanthropic</a:t>
            </a:r>
            <a:endParaRPr sz="1634">
              <a:latin typeface="Arial"/>
              <a:cs typeface="Arial"/>
            </a:endParaRPr>
          </a:p>
        </p:txBody>
      </p:sp>
      <p:sp>
        <p:nvSpPr>
          <p:cNvPr id="57" name="object 5">
            <a:extLst>
              <a:ext uri="{FF2B5EF4-FFF2-40B4-BE49-F238E27FC236}">
                <a16:creationId xmlns:a16="http://schemas.microsoft.com/office/drawing/2014/main" id="{D9C1C344-642A-CF45-9995-2FEB051CF864}"/>
              </a:ext>
            </a:extLst>
          </p:cNvPr>
          <p:cNvSpPr txBox="1"/>
          <p:nvPr/>
        </p:nvSpPr>
        <p:spPr>
          <a:xfrm>
            <a:off x="6356988" y="1860452"/>
            <a:ext cx="1437875" cy="356809"/>
          </a:xfrm>
          <a:prstGeom prst="rect">
            <a:avLst/>
          </a:prstGeom>
          <a:solidFill>
            <a:srgbClr val="CBCBCB"/>
          </a:solidFill>
          <a:ln w="12699">
            <a:solidFill>
              <a:srgbClr val="EFEFEF"/>
            </a:solidFill>
          </a:ln>
        </p:spPr>
        <p:txBody>
          <a:bodyPr vert="horz" wrap="square" lIns="0" tIns="104311" rIns="0" bIns="0" rtlCol="0">
            <a:spAutoFit/>
          </a:bodyPr>
          <a:lstStyle/>
          <a:p>
            <a:pPr marL="102010">
              <a:spcBef>
                <a:spcPts val="821"/>
              </a:spcBef>
            </a:pPr>
            <a:r>
              <a:rPr sz="1634" spc="-9" dirty="0">
                <a:latin typeface="Arial"/>
                <a:cs typeface="Arial"/>
              </a:rPr>
              <a:t>Transactional</a:t>
            </a:r>
            <a:endParaRPr sz="1634">
              <a:latin typeface="Arial"/>
              <a:cs typeface="Arial"/>
            </a:endParaRPr>
          </a:p>
        </p:txBody>
      </p:sp>
      <p:sp>
        <p:nvSpPr>
          <p:cNvPr id="58" name="object 6">
            <a:extLst>
              <a:ext uri="{FF2B5EF4-FFF2-40B4-BE49-F238E27FC236}">
                <a16:creationId xmlns:a16="http://schemas.microsoft.com/office/drawing/2014/main" id="{14BEEBC4-EE7A-2B4C-92A1-381842D2E36F}"/>
              </a:ext>
            </a:extLst>
          </p:cNvPr>
          <p:cNvSpPr txBox="1"/>
          <p:nvPr/>
        </p:nvSpPr>
        <p:spPr>
          <a:xfrm>
            <a:off x="8121485" y="1860452"/>
            <a:ext cx="1437875" cy="356809"/>
          </a:xfrm>
          <a:prstGeom prst="rect">
            <a:avLst/>
          </a:prstGeom>
          <a:solidFill>
            <a:srgbClr val="CBCBCB"/>
          </a:solidFill>
          <a:ln w="12699">
            <a:solidFill>
              <a:srgbClr val="EFEFEF"/>
            </a:solidFill>
          </a:ln>
        </p:spPr>
        <p:txBody>
          <a:bodyPr vert="horz" wrap="square" lIns="0" tIns="104311" rIns="0" bIns="0" rtlCol="0">
            <a:spAutoFit/>
          </a:bodyPr>
          <a:lstStyle/>
          <a:p>
            <a:pPr marL="236294">
              <a:spcBef>
                <a:spcPts val="821"/>
              </a:spcBef>
            </a:pPr>
            <a:r>
              <a:rPr sz="1634" spc="-5" dirty="0">
                <a:latin typeface="Arial"/>
                <a:cs typeface="Arial"/>
              </a:rPr>
              <a:t>Integrative</a:t>
            </a:r>
            <a:endParaRPr sz="1634">
              <a:latin typeface="Arial"/>
              <a:cs typeface="Arial"/>
            </a:endParaRPr>
          </a:p>
        </p:txBody>
      </p:sp>
      <p:sp>
        <p:nvSpPr>
          <p:cNvPr id="59" name="object 7">
            <a:extLst>
              <a:ext uri="{FF2B5EF4-FFF2-40B4-BE49-F238E27FC236}">
                <a16:creationId xmlns:a16="http://schemas.microsoft.com/office/drawing/2014/main" id="{595A7F4C-F0CC-724C-A238-969DEE9EEBCB}"/>
              </a:ext>
            </a:extLst>
          </p:cNvPr>
          <p:cNvSpPr txBox="1"/>
          <p:nvPr/>
        </p:nvSpPr>
        <p:spPr>
          <a:xfrm>
            <a:off x="2084244" y="2607504"/>
            <a:ext cx="2037806" cy="348574"/>
          </a:xfrm>
          <a:prstGeom prst="rect">
            <a:avLst/>
          </a:prstGeom>
          <a:solidFill>
            <a:srgbClr val="F5F5F5"/>
          </a:solidFill>
        </p:spPr>
        <p:txBody>
          <a:bodyPr vert="horz" wrap="square" lIns="0" tIns="123905" rIns="0" bIns="0" rtlCol="0">
            <a:spAutoFit/>
          </a:bodyPr>
          <a:lstStyle/>
          <a:p>
            <a:pPr marL="339456">
              <a:spcBef>
                <a:spcPts val="976"/>
              </a:spcBef>
            </a:pPr>
            <a:r>
              <a:rPr lang="da-DK" sz="1452" dirty="0" err="1">
                <a:latin typeface="Arial"/>
                <a:cs typeface="Arial"/>
              </a:rPr>
              <a:t>Partnership</a:t>
            </a:r>
            <a:r>
              <a:rPr lang="da-DK" sz="1452" dirty="0">
                <a:latin typeface="Arial"/>
                <a:cs typeface="Arial"/>
              </a:rPr>
              <a:t> </a:t>
            </a:r>
            <a:r>
              <a:rPr lang="da-DK" sz="1452" dirty="0" err="1">
                <a:latin typeface="Arial"/>
                <a:cs typeface="Arial"/>
              </a:rPr>
              <a:t>focus</a:t>
            </a:r>
            <a:endParaRPr sz="1452" dirty="0">
              <a:latin typeface="Arial"/>
              <a:cs typeface="Arial"/>
            </a:endParaRPr>
          </a:p>
        </p:txBody>
      </p:sp>
      <p:sp>
        <p:nvSpPr>
          <p:cNvPr id="61" name="object 9">
            <a:extLst>
              <a:ext uri="{FF2B5EF4-FFF2-40B4-BE49-F238E27FC236}">
                <a16:creationId xmlns:a16="http://schemas.microsoft.com/office/drawing/2014/main" id="{D2DE9E99-14ED-344F-88C2-9ADC7FE1983D}"/>
              </a:ext>
            </a:extLst>
          </p:cNvPr>
          <p:cNvSpPr txBox="1"/>
          <p:nvPr/>
        </p:nvSpPr>
        <p:spPr>
          <a:xfrm>
            <a:off x="2159265" y="3468984"/>
            <a:ext cx="2037806" cy="348574"/>
          </a:xfrm>
          <a:prstGeom prst="rect">
            <a:avLst/>
          </a:prstGeom>
          <a:solidFill>
            <a:srgbClr val="F5F5F5"/>
          </a:solidFill>
        </p:spPr>
        <p:txBody>
          <a:bodyPr vert="horz" wrap="square" lIns="0" tIns="123905" rIns="0" bIns="0" rtlCol="0">
            <a:spAutoFit/>
          </a:bodyPr>
          <a:lstStyle/>
          <a:p>
            <a:pPr marL="21900">
              <a:spcBef>
                <a:spcPts val="976"/>
              </a:spcBef>
            </a:pPr>
            <a:r>
              <a:rPr lang="da-DK" sz="1452" spc="-5" dirty="0">
                <a:latin typeface="Arial"/>
                <a:cs typeface="Arial"/>
              </a:rPr>
              <a:t>Level of transformation</a:t>
            </a:r>
            <a:endParaRPr sz="1452" dirty="0">
              <a:latin typeface="Arial"/>
              <a:cs typeface="Arial"/>
            </a:endParaRPr>
          </a:p>
        </p:txBody>
      </p:sp>
      <p:grpSp>
        <p:nvGrpSpPr>
          <p:cNvPr id="64" name="object 12">
            <a:extLst>
              <a:ext uri="{FF2B5EF4-FFF2-40B4-BE49-F238E27FC236}">
                <a16:creationId xmlns:a16="http://schemas.microsoft.com/office/drawing/2014/main" id="{6F229AC8-1936-D044-B09B-6E135118AC26}"/>
              </a:ext>
            </a:extLst>
          </p:cNvPr>
          <p:cNvGrpSpPr/>
          <p:nvPr/>
        </p:nvGrpSpPr>
        <p:grpSpPr>
          <a:xfrm>
            <a:off x="4425256" y="5935991"/>
            <a:ext cx="5097396" cy="69156"/>
            <a:chOff x="3546038" y="5713286"/>
            <a:chExt cx="5616575" cy="76200"/>
          </a:xfrm>
        </p:grpSpPr>
        <p:sp>
          <p:nvSpPr>
            <p:cNvPr id="65" name="object 13">
              <a:extLst>
                <a:ext uri="{FF2B5EF4-FFF2-40B4-BE49-F238E27FC236}">
                  <a16:creationId xmlns:a16="http://schemas.microsoft.com/office/drawing/2014/main" id="{C3B68915-CA86-BC41-AEFD-BFC110D136E1}"/>
                </a:ext>
              </a:extLst>
            </p:cNvPr>
            <p:cNvSpPr/>
            <p:nvPr/>
          </p:nvSpPr>
          <p:spPr>
            <a:xfrm>
              <a:off x="3571438" y="5751386"/>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66" name="object 14">
              <a:extLst>
                <a:ext uri="{FF2B5EF4-FFF2-40B4-BE49-F238E27FC236}">
                  <a16:creationId xmlns:a16="http://schemas.microsoft.com/office/drawing/2014/main" id="{63F12D3A-4E84-7949-9812-69139BA05494}"/>
                </a:ext>
              </a:extLst>
            </p:cNvPr>
            <p:cNvSpPr/>
            <p:nvPr/>
          </p:nvSpPr>
          <p:spPr>
            <a:xfrm>
              <a:off x="3546030" y="5713298"/>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73" name="object 21">
            <a:extLst>
              <a:ext uri="{FF2B5EF4-FFF2-40B4-BE49-F238E27FC236}">
                <a16:creationId xmlns:a16="http://schemas.microsoft.com/office/drawing/2014/main" id="{F5019BD3-18C0-9E48-928E-C465DE107666}"/>
              </a:ext>
            </a:extLst>
          </p:cNvPr>
          <p:cNvGrpSpPr/>
          <p:nvPr/>
        </p:nvGrpSpPr>
        <p:grpSpPr>
          <a:xfrm>
            <a:off x="4448308" y="3240629"/>
            <a:ext cx="5097396" cy="69156"/>
            <a:chOff x="3546038" y="3740034"/>
            <a:chExt cx="5616575" cy="76200"/>
          </a:xfrm>
        </p:grpSpPr>
        <p:sp>
          <p:nvSpPr>
            <p:cNvPr id="74" name="object 22">
              <a:extLst>
                <a:ext uri="{FF2B5EF4-FFF2-40B4-BE49-F238E27FC236}">
                  <a16:creationId xmlns:a16="http://schemas.microsoft.com/office/drawing/2014/main" id="{63C18D05-A321-D748-9576-BDE36AB5A366}"/>
                </a:ext>
              </a:extLst>
            </p:cNvPr>
            <p:cNvSpPr/>
            <p:nvPr/>
          </p:nvSpPr>
          <p:spPr>
            <a:xfrm>
              <a:off x="3571438" y="3778134"/>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75" name="object 23">
              <a:extLst>
                <a:ext uri="{FF2B5EF4-FFF2-40B4-BE49-F238E27FC236}">
                  <a16:creationId xmlns:a16="http://schemas.microsoft.com/office/drawing/2014/main" id="{D793D82C-1FB8-884C-B4CB-88F16572D712}"/>
                </a:ext>
              </a:extLst>
            </p:cNvPr>
            <p:cNvSpPr/>
            <p:nvPr/>
          </p:nvSpPr>
          <p:spPr>
            <a:xfrm>
              <a:off x="3546030" y="374003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sp>
        <p:nvSpPr>
          <p:cNvPr id="84" name="object 31">
            <a:extLst>
              <a:ext uri="{FF2B5EF4-FFF2-40B4-BE49-F238E27FC236}">
                <a16:creationId xmlns:a16="http://schemas.microsoft.com/office/drawing/2014/main" id="{98386604-2FA8-EE4D-A5BF-9581C226D0AB}"/>
              </a:ext>
            </a:extLst>
          </p:cNvPr>
          <p:cNvSpPr txBox="1"/>
          <p:nvPr/>
        </p:nvSpPr>
        <p:spPr>
          <a:xfrm>
            <a:off x="4484831" y="3564015"/>
            <a:ext cx="1537786" cy="1718375"/>
          </a:xfrm>
          <a:prstGeom prst="rect">
            <a:avLst/>
          </a:prstGeom>
        </p:spPr>
        <p:txBody>
          <a:bodyPr vert="horz" wrap="square" lIns="0" tIns="25356" rIns="0" bIns="0" rtlCol="0">
            <a:spAutoFit/>
          </a:bodyPr>
          <a:lstStyle/>
          <a:p>
            <a:pPr marL="11527" marR="4611">
              <a:lnSpc>
                <a:spcPts val="1452"/>
              </a:lnSpc>
              <a:spcBef>
                <a:spcPts val="199"/>
              </a:spcBef>
            </a:pPr>
            <a:r>
              <a:rPr lang="da-DK" sz="1271" dirty="0" err="1">
                <a:cs typeface="Arial"/>
              </a:rPr>
              <a:t>Activities</a:t>
            </a:r>
            <a:endParaRPr lang="da-DK" sz="1271" dirty="0">
              <a:cs typeface="Arial"/>
            </a:endParaRPr>
          </a:p>
          <a:p>
            <a:pPr marL="11527" marR="4611">
              <a:lnSpc>
                <a:spcPts val="1452"/>
              </a:lnSpc>
              <a:spcBef>
                <a:spcPts val="199"/>
              </a:spcBef>
            </a:pPr>
            <a:endParaRPr lang="da-DK" sz="1271" dirty="0">
              <a:cs typeface="Arial"/>
            </a:endParaRPr>
          </a:p>
          <a:p>
            <a:pPr marL="11527" marR="4611">
              <a:lnSpc>
                <a:spcPts val="1452"/>
              </a:lnSpc>
              <a:spcBef>
                <a:spcPts val="199"/>
              </a:spcBef>
            </a:pPr>
            <a:endParaRPr lang="da-DK" sz="1271" dirty="0">
              <a:cs typeface="Arial"/>
            </a:endParaRPr>
          </a:p>
          <a:p>
            <a:pPr marL="11527" marR="4611">
              <a:lnSpc>
                <a:spcPts val="1452"/>
              </a:lnSpc>
              <a:spcBef>
                <a:spcPts val="199"/>
              </a:spcBef>
            </a:pPr>
            <a:r>
              <a:rPr lang="da-DK" sz="1271" dirty="0">
                <a:cs typeface="Arial"/>
              </a:rPr>
              <a:t>For </a:t>
            </a:r>
            <a:r>
              <a:rPr lang="da-DK" sz="1271" dirty="0" err="1">
                <a:cs typeface="Arial"/>
              </a:rPr>
              <a:t>example</a:t>
            </a:r>
            <a:r>
              <a:rPr lang="da-DK" sz="1271" dirty="0">
                <a:cs typeface="Arial"/>
              </a:rPr>
              <a:t>: </a:t>
            </a:r>
          </a:p>
          <a:p>
            <a:pPr marL="11527" marR="4611">
              <a:lnSpc>
                <a:spcPts val="1452"/>
              </a:lnSpc>
              <a:spcBef>
                <a:spcPts val="199"/>
              </a:spcBef>
            </a:pPr>
            <a:r>
              <a:rPr lang="da-DK" sz="1271" dirty="0">
                <a:cs typeface="Arial"/>
              </a:rPr>
              <a:t>products, services, </a:t>
            </a:r>
          </a:p>
          <a:p>
            <a:pPr marL="11527" marR="4611">
              <a:lnSpc>
                <a:spcPts val="1452"/>
              </a:lnSpc>
              <a:spcBef>
                <a:spcPts val="199"/>
              </a:spcBef>
            </a:pPr>
            <a:r>
              <a:rPr lang="da-DK" sz="1271" dirty="0">
                <a:cs typeface="Arial"/>
              </a:rPr>
              <a:t>agreements </a:t>
            </a:r>
            <a:r>
              <a:rPr lang="da-DK" sz="1271" dirty="0" err="1">
                <a:cs typeface="Arial"/>
              </a:rPr>
              <a:t>produced</a:t>
            </a:r>
            <a:r>
              <a:rPr lang="da-DK" sz="1271" dirty="0">
                <a:cs typeface="Arial"/>
              </a:rPr>
              <a:t> in </a:t>
            </a:r>
            <a:r>
              <a:rPr lang="da-DK" sz="1271" dirty="0" err="1">
                <a:cs typeface="Arial"/>
              </a:rPr>
              <a:t>partnerships</a:t>
            </a:r>
            <a:endParaRPr lang="da-DK" sz="1271" dirty="0">
              <a:cs typeface="Arial"/>
            </a:endParaRPr>
          </a:p>
          <a:p>
            <a:pPr marL="11527" marR="4611">
              <a:lnSpc>
                <a:spcPts val="1452"/>
              </a:lnSpc>
              <a:spcBef>
                <a:spcPts val="199"/>
              </a:spcBef>
            </a:pPr>
            <a:r>
              <a:rPr lang="da-DK" sz="1271" dirty="0">
                <a:cs typeface="Arial"/>
              </a:rPr>
              <a:t> </a:t>
            </a:r>
            <a:endParaRPr sz="1271" dirty="0">
              <a:cs typeface="Arial"/>
            </a:endParaRPr>
          </a:p>
        </p:txBody>
      </p:sp>
      <p:sp>
        <p:nvSpPr>
          <p:cNvPr id="85" name="object 32">
            <a:extLst>
              <a:ext uri="{FF2B5EF4-FFF2-40B4-BE49-F238E27FC236}">
                <a16:creationId xmlns:a16="http://schemas.microsoft.com/office/drawing/2014/main" id="{62ED45A9-0BA7-C34F-86A5-738D6DFF24D3}"/>
              </a:ext>
            </a:extLst>
          </p:cNvPr>
          <p:cNvSpPr txBox="1"/>
          <p:nvPr/>
        </p:nvSpPr>
        <p:spPr>
          <a:xfrm>
            <a:off x="8096679" y="3454230"/>
            <a:ext cx="1853947" cy="2000503"/>
          </a:xfrm>
          <a:prstGeom prst="rect">
            <a:avLst/>
          </a:prstGeom>
        </p:spPr>
        <p:txBody>
          <a:bodyPr vert="horz" wrap="square" lIns="0" tIns="25356" rIns="0" bIns="0" rtlCol="0">
            <a:spAutoFit/>
          </a:bodyPr>
          <a:lstStyle/>
          <a:p>
            <a:pPr marL="11527" marR="4611">
              <a:lnSpc>
                <a:spcPts val="1452"/>
              </a:lnSpc>
              <a:spcBef>
                <a:spcPts val="199"/>
              </a:spcBef>
            </a:pPr>
            <a:r>
              <a:rPr lang="da-DK" sz="1271" spc="-5" dirty="0">
                <a:cs typeface="Arial"/>
              </a:rPr>
              <a:t>Longterm </a:t>
            </a:r>
            <a:r>
              <a:rPr lang="da-DK" sz="1271" spc="-5" dirty="0" err="1">
                <a:cs typeface="Arial"/>
              </a:rPr>
              <a:t>direct</a:t>
            </a:r>
            <a:r>
              <a:rPr lang="da-DK" sz="1271" spc="-5" dirty="0">
                <a:cs typeface="Arial"/>
              </a:rPr>
              <a:t> and </a:t>
            </a:r>
            <a:r>
              <a:rPr lang="da-DK" sz="1271" spc="-5" dirty="0" err="1">
                <a:cs typeface="Arial"/>
              </a:rPr>
              <a:t>indirect</a:t>
            </a:r>
            <a:r>
              <a:rPr lang="da-DK" sz="1271" spc="-5" dirty="0">
                <a:cs typeface="Arial"/>
              </a:rPr>
              <a:t> </a:t>
            </a:r>
            <a:r>
              <a:rPr lang="da-DK" sz="1271" spc="-5" dirty="0" err="1">
                <a:cs typeface="Arial"/>
              </a:rPr>
              <a:t>effects</a:t>
            </a:r>
            <a:r>
              <a:rPr lang="da-DK" sz="1271" spc="-5" dirty="0">
                <a:cs typeface="Arial"/>
              </a:rPr>
              <a:t> of </a:t>
            </a:r>
            <a:r>
              <a:rPr lang="da-DK" sz="1271" spc="-5" dirty="0" err="1">
                <a:cs typeface="Arial"/>
              </a:rPr>
              <a:t>outcomes</a:t>
            </a:r>
            <a:r>
              <a:rPr lang="da-DK" sz="1271" spc="-5" dirty="0">
                <a:cs typeface="Arial"/>
              </a:rPr>
              <a:t> on </a:t>
            </a:r>
            <a:r>
              <a:rPr lang="da-DK" sz="1271" spc="-5" dirty="0" err="1">
                <a:cs typeface="Arial"/>
              </a:rPr>
              <a:t>local</a:t>
            </a:r>
            <a:r>
              <a:rPr lang="da-DK" sz="1271" spc="-5" dirty="0">
                <a:cs typeface="Arial"/>
              </a:rPr>
              <a:t> /global </a:t>
            </a:r>
            <a:r>
              <a:rPr lang="da-DK" sz="1271" spc="-5" dirty="0" err="1">
                <a:cs typeface="Arial"/>
              </a:rPr>
              <a:t>governance</a:t>
            </a:r>
            <a:r>
              <a:rPr lang="da-DK" sz="1271" spc="-5" dirty="0">
                <a:cs typeface="Arial"/>
              </a:rPr>
              <a:t> </a:t>
            </a:r>
          </a:p>
          <a:p>
            <a:pPr marL="11527" marR="4611">
              <a:lnSpc>
                <a:spcPts val="1452"/>
              </a:lnSpc>
              <a:spcBef>
                <a:spcPts val="199"/>
              </a:spcBef>
            </a:pPr>
            <a:endParaRPr lang="da-DK" sz="1271" spc="-5" dirty="0">
              <a:cs typeface="Arial"/>
            </a:endParaRPr>
          </a:p>
          <a:p>
            <a:pPr marL="11527" marR="4611">
              <a:lnSpc>
                <a:spcPts val="1452"/>
              </a:lnSpc>
              <a:spcBef>
                <a:spcPts val="199"/>
              </a:spcBef>
            </a:pPr>
            <a:r>
              <a:rPr lang="da-DK" sz="1271" spc="-5" dirty="0">
                <a:cs typeface="Arial"/>
              </a:rPr>
              <a:t>For </a:t>
            </a:r>
            <a:r>
              <a:rPr lang="da-DK" sz="1271" spc="-5" dirty="0" err="1">
                <a:cs typeface="Arial"/>
              </a:rPr>
              <a:t>example</a:t>
            </a:r>
            <a:r>
              <a:rPr lang="da-DK" sz="1271" spc="-5" dirty="0">
                <a:cs typeface="Arial"/>
              </a:rPr>
              <a:t>: </a:t>
            </a:r>
            <a:r>
              <a:rPr lang="da-DK" sz="1271" spc="-5" dirty="0" err="1">
                <a:cs typeface="Arial"/>
              </a:rPr>
              <a:t>health</a:t>
            </a:r>
            <a:r>
              <a:rPr lang="da-DK" sz="1271" spc="-5" dirty="0">
                <a:cs typeface="Arial"/>
              </a:rPr>
              <a:t>, </a:t>
            </a:r>
            <a:r>
              <a:rPr lang="da-DK" sz="1271" spc="-5" dirty="0" err="1">
                <a:cs typeface="Arial"/>
              </a:rPr>
              <a:t>education</a:t>
            </a:r>
            <a:r>
              <a:rPr lang="da-DK" sz="1271" spc="-5" dirty="0">
                <a:cs typeface="Arial"/>
              </a:rPr>
              <a:t>, </a:t>
            </a:r>
            <a:r>
              <a:rPr lang="da-DK" sz="1271" spc="-5" dirty="0" err="1">
                <a:cs typeface="Arial"/>
              </a:rPr>
              <a:t>inequality</a:t>
            </a:r>
            <a:r>
              <a:rPr lang="da-DK" sz="1271" spc="-5" dirty="0">
                <a:cs typeface="Arial"/>
              </a:rPr>
              <a:t>, </a:t>
            </a:r>
            <a:r>
              <a:rPr lang="da-DK" sz="1271" spc="-5" dirty="0" err="1">
                <a:cs typeface="Arial"/>
              </a:rPr>
              <a:t>child</a:t>
            </a:r>
            <a:r>
              <a:rPr lang="da-DK" sz="1271" spc="-5" dirty="0">
                <a:cs typeface="Arial"/>
              </a:rPr>
              <a:t> </a:t>
            </a:r>
            <a:r>
              <a:rPr lang="da-DK" sz="1271" spc="-5" dirty="0" err="1">
                <a:cs typeface="Arial"/>
              </a:rPr>
              <a:t>labor</a:t>
            </a:r>
            <a:r>
              <a:rPr lang="da-DK" sz="1271" spc="-5" dirty="0">
                <a:cs typeface="Arial"/>
              </a:rPr>
              <a:t>, </a:t>
            </a:r>
            <a:r>
              <a:rPr lang="da-DK" sz="1271" spc="-5" dirty="0" err="1">
                <a:cs typeface="Arial"/>
              </a:rPr>
              <a:t>modern</a:t>
            </a:r>
            <a:r>
              <a:rPr lang="da-DK" sz="1271" spc="-5" dirty="0">
                <a:cs typeface="Arial"/>
              </a:rPr>
              <a:t> </a:t>
            </a:r>
            <a:r>
              <a:rPr lang="da-DK" sz="1271" spc="-5" dirty="0" err="1">
                <a:cs typeface="Arial"/>
              </a:rPr>
              <a:t>slavery</a:t>
            </a:r>
            <a:r>
              <a:rPr lang="da-DK" sz="1271" spc="-5" dirty="0">
                <a:cs typeface="Arial"/>
              </a:rPr>
              <a:t>, </a:t>
            </a:r>
            <a:r>
              <a:rPr lang="da-DK" sz="1271" spc="-5" dirty="0" err="1">
                <a:cs typeface="Arial"/>
              </a:rPr>
              <a:t>zero</a:t>
            </a:r>
            <a:r>
              <a:rPr lang="da-DK" sz="1271" spc="-5" dirty="0">
                <a:cs typeface="Arial"/>
              </a:rPr>
              <a:t> emissions, </a:t>
            </a:r>
            <a:r>
              <a:rPr lang="da-DK" sz="1271" spc="-5" dirty="0" err="1">
                <a:cs typeface="Arial"/>
              </a:rPr>
              <a:t>gender</a:t>
            </a:r>
            <a:r>
              <a:rPr lang="da-DK" sz="1271" spc="-5" dirty="0">
                <a:cs typeface="Arial"/>
              </a:rPr>
              <a:t> </a:t>
            </a:r>
            <a:r>
              <a:rPr lang="da-DK" sz="1271" spc="-5" dirty="0" err="1">
                <a:cs typeface="Arial"/>
              </a:rPr>
              <a:t>equality</a:t>
            </a:r>
            <a:r>
              <a:rPr lang="da-DK" sz="1271" spc="-5" dirty="0">
                <a:cs typeface="Arial"/>
              </a:rPr>
              <a:t>, </a:t>
            </a:r>
            <a:r>
              <a:rPr lang="da-DK" sz="1271" spc="-5" dirty="0" err="1">
                <a:cs typeface="Arial"/>
              </a:rPr>
              <a:t>empowerment</a:t>
            </a:r>
            <a:r>
              <a:rPr lang="da-DK" sz="1271" spc="-5" dirty="0">
                <a:cs typeface="Arial"/>
              </a:rPr>
              <a:t> to </a:t>
            </a:r>
            <a:r>
              <a:rPr lang="da-DK" sz="1271" spc="-5" dirty="0" err="1">
                <a:cs typeface="Arial"/>
              </a:rPr>
              <a:t>make</a:t>
            </a:r>
            <a:r>
              <a:rPr lang="da-DK" sz="1271" spc="-5" dirty="0">
                <a:cs typeface="Arial"/>
              </a:rPr>
              <a:t> </a:t>
            </a:r>
            <a:r>
              <a:rPr lang="da-DK" sz="1271" spc="-5" dirty="0" err="1">
                <a:cs typeface="Arial"/>
              </a:rPr>
              <a:t>own</a:t>
            </a:r>
            <a:r>
              <a:rPr lang="da-DK" sz="1271" spc="-5" dirty="0">
                <a:cs typeface="Arial"/>
              </a:rPr>
              <a:t> </a:t>
            </a:r>
            <a:r>
              <a:rPr lang="da-DK" sz="1271" spc="-5" dirty="0" err="1">
                <a:cs typeface="Arial"/>
              </a:rPr>
              <a:t>strategic</a:t>
            </a:r>
            <a:r>
              <a:rPr lang="da-DK" sz="1271" spc="-5" dirty="0">
                <a:cs typeface="Arial"/>
              </a:rPr>
              <a:t> </a:t>
            </a:r>
            <a:r>
              <a:rPr lang="da-DK" sz="1271" spc="-5" dirty="0" err="1">
                <a:cs typeface="Arial"/>
              </a:rPr>
              <a:t>life</a:t>
            </a:r>
            <a:r>
              <a:rPr lang="da-DK" sz="1271" spc="-5" dirty="0">
                <a:cs typeface="Arial"/>
              </a:rPr>
              <a:t> </a:t>
            </a:r>
            <a:r>
              <a:rPr lang="da-DK" sz="1271" spc="-5" dirty="0" err="1">
                <a:cs typeface="Arial"/>
              </a:rPr>
              <a:t>choices</a:t>
            </a:r>
            <a:endParaRPr sz="1271" dirty="0">
              <a:cs typeface="Arial"/>
            </a:endParaRPr>
          </a:p>
        </p:txBody>
      </p:sp>
      <p:sp>
        <p:nvSpPr>
          <p:cNvPr id="90" name="object 37">
            <a:extLst>
              <a:ext uri="{FF2B5EF4-FFF2-40B4-BE49-F238E27FC236}">
                <a16:creationId xmlns:a16="http://schemas.microsoft.com/office/drawing/2014/main" id="{FCE5A173-BF69-4E4A-9321-4D3D7ECE02D9}"/>
              </a:ext>
            </a:extLst>
          </p:cNvPr>
          <p:cNvSpPr txBox="1"/>
          <p:nvPr/>
        </p:nvSpPr>
        <p:spPr>
          <a:xfrm>
            <a:off x="6352981" y="3486625"/>
            <a:ext cx="1288036" cy="2218512"/>
          </a:xfrm>
          <a:prstGeom prst="rect">
            <a:avLst/>
          </a:prstGeom>
        </p:spPr>
        <p:txBody>
          <a:bodyPr vert="horz" wrap="square" lIns="0" tIns="25356" rIns="0" bIns="0" rtlCol="0">
            <a:spAutoFit/>
          </a:bodyPr>
          <a:lstStyle/>
          <a:p>
            <a:pPr marL="11527" marR="4611">
              <a:lnSpc>
                <a:spcPts val="1452"/>
              </a:lnSpc>
              <a:spcBef>
                <a:spcPts val="199"/>
              </a:spcBef>
            </a:pPr>
            <a:r>
              <a:rPr lang="da-DK" sz="1271" dirty="0">
                <a:cs typeface="Arial"/>
              </a:rPr>
              <a:t>Positive and negative </a:t>
            </a:r>
            <a:r>
              <a:rPr lang="da-DK" sz="1271" dirty="0" err="1">
                <a:cs typeface="Arial"/>
              </a:rPr>
              <a:t>effects</a:t>
            </a:r>
            <a:r>
              <a:rPr lang="da-DK" sz="1271" dirty="0">
                <a:cs typeface="Arial"/>
              </a:rPr>
              <a:t> on </a:t>
            </a:r>
            <a:r>
              <a:rPr lang="da-DK" sz="1271" dirty="0" err="1">
                <a:cs typeface="Arial"/>
              </a:rPr>
              <a:t>beneficiaries</a:t>
            </a:r>
            <a:r>
              <a:rPr lang="da-DK" sz="1271" dirty="0">
                <a:cs typeface="Arial"/>
              </a:rPr>
              <a:t> </a:t>
            </a:r>
          </a:p>
          <a:p>
            <a:pPr marL="11527" marR="4611">
              <a:lnSpc>
                <a:spcPts val="1452"/>
              </a:lnSpc>
              <a:spcBef>
                <a:spcPts val="199"/>
              </a:spcBef>
            </a:pPr>
            <a:endParaRPr lang="da-DK" sz="1271" dirty="0">
              <a:cs typeface="Arial"/>
            </a:endParaRPr>
          </a:p>
          <a:p>
            <a:pPr marL="11527" marR="4611">
              <a:lnSpc>
                <a:spcPts val="1452"/>
              </a:lnSpc>
              <a:spcBef>
                <a:spcPts val="199"/>
              </a:spcBef>
            </a:pPr>
            <a:r>
              <a:rPr lang="da-DK" sz="1271" dirty="0">
                <a:cs typeface="Arial"/>
              </a:rPr>
              <a:t>For </a:t>
            </a:r>
            <a:r>
              <a:rPr lang="da-DK" sz="1271" dirty="0" err="1">
                <a:cs typeface="Arial"/>
              </a:rPr>
              <a:t>example</a:t>
            </a:r>
            <a:r>
              <a:rPr lang="da-DK" sz="1271" dirty="0">
                <a:cs typeface="Arial"/>
              </a:rPr>
              <a:t>: </a:t>
            </a:r>
          </a:p>
          <a:p>
            <a:pPr marL="11527" marR="4611">
              <a:lnSpc>
                <a:spcPts val="1452"/>
              </a:lnSpc>
              <a:spcBef>
                <a:spcPts val="199"/>
              </a:spcBef>
            </a:pPr>
            <a:r>
              <a:rPr lang="da-DK" sz="1271" dirty="0" err="1">
                <a:cs typeface="Arial"/>
              </a:rPr>
              <a:t>increased</a:t>
            </a:r>
            <a:r>
              <a:rPr lang="da-DK" sz="1271" dirty="0">
                <a:cs typeface="Arial"/>
              </a:rPr>
              <a:t> </a:t>
            </a:r>
            <a:r>
              <a:rPr lang="da-DK" sz="1271" dirty="0" err="1">
                <a:cs typeface="Arial"/>
              </a:rPr>
              <a:t>salary</a:t>
            </a:r>
            <a:r>
              <a:rPr lang="da-DK" sz="1271" dirty="0">
                <a:cs typeface="Arial"/>
              </a:rPr>
              <a:t>, </a:t>
            </a:r>
            <a:r>
              <a:rPr lang="da-DK" sz="1271" dirty="0" err="1">
                <a:cs typeface="Arial"/>
              </a:rPr>
              <a:t>schools</a:t>
            </a:r>
            <a:r>
              <a:rPr lang="da-DK" sz="1271" dirty="0">
                <a:cs typeface="Arial"/>
              </a:rPr>
              <a:t> for </a:t>
            </a:r>
            <a:r>
              <a:rPr lang="da-DK" sz="1271" dirty="0" err="1">
                <a:cs typeface="Arial"/>
              </a:rPr>
              <a:t>poor</a:t>
            </a:r>
            <a:r>
              <a:rPr lang="da-DK" sz="1271" dirty="0">
                <a:cs typeface="Arial"/>
              </a:rPr>
              <a:t> </a:t>
            </a:r>
            <a:r>
              <a:rPr lang="da-DK" sz="1271" dirty="0" err="1">
                <a:cs typeface="Arial"/>
              </a:rPr>
              <a:t>children</a:t>
            </a:r>
            <a:r>
              <a:rPr lang="da-DK" sz="1271" dirty="0">
                <a:cs typeface="Arial"/>
              </a:rPr>
              <a:t>, </a:t>
            </a:r>
            <a:r>
              <a:rPr lang="da-DK" sz="1271" dirty="0" err="1">
                <a:cs typeface="Arial"/>
              </a:rPr>
              <a:t>enhanced</a:t>
            </a:r>
            <a:r>
              <a:rPr lang="da-DK" sz="1271" dirty="0">
                <a:cs typeface="Arial"/>
              </a:rPr>
              <a:t> </a:t>
            </a:r>
            <a:r>
              <a:rPr lang="da-DK" sz="1271" dirty="0" err="1">
                <a:cs typeface="Arial"/>
              </a:rPr>
              <a:t>security</a:t>
            </a:r>
            <a:r>
              <a:rPr lang="da-DK" sz="1271" dirty="0">
                <a:cs typeface="Arial"/>
              </a:rPr>
              <a:t>, </a:t>
            </a:r>
            <a:r>
              <a:rPr lang="da-DK" sz="1271" dirty="0" err="1">
                <a:cs typeface="Arial"/>
              </a:rPr>
              <a:t>improved</a:t>
            </a:r>
            <a:r>
              <a:rPr lang="da-DK" sz="1271" dirty="0">
                <a:cs typeface="Arial"/>
              </a:rPr>
              <a:t> </a:t>
            </a:r>
            <a:r>
              <a:rPr lang="da-DK" sz="1271" dirty="0" err="1">
                <a:cs typeface="Arial"/>
              </a:rPr>
              <a:t>health</a:t>
            </a:r>
            <a:r>
              <a:rPr lang="da-DK" sz="1271" dirty="0">
                <a:cs typeface="Arial"/>
              </a:rPr>
              <a:t>, </a:t>
            </a:r>
            <a:r>
              <a:rPr lang="da-DK" sz="1271" dirty="0" err="1">
                <a:cs typeface="Arial"/>
              </a:rPr>
              <a:t>increased</a:t>
            </a:r>
            <a:r>
              <a:rPr lang="da-DK" sz="1271" dirty="0">
                <a:cs typeface="Arial"/>
              </a:rPr>
              <a:t> </a:t>
            </a:r>
            <a:r>
              <a:rPr lang="da-DK" sz="1271" dirty="0" err="1">
                <a:cs typeface="Arial"/>
              </a:rPr>
              <a:t>voice</a:t>
            </a:r>
            <a:endParaRPr sz="1271" dirty="0">
              <a:cs typeface="Arial"/>
            </a:endParaRPr>
          </a:p>
        </p:txBody>
      </p:sp>
      <p:sp>
        <p:nvSpPr>
          <p:cNvPr id="99" name="object 7">
            <a:extLst>
              <a:ext uri="{FF2B5EF4-FFF2-40B4-BE49-F238E27FC236}">
                <a16:creationId xmlns:a16="http://schemas.microsoft.com/office/drawing/2014/main" id="{380CA1D5-850C-E44E-A9A0-82EEFE88C736}"/>
              </a:ext>
            </a:extLst>
          </p:cNvPr>
          <p:cNvSpPr txBox="1"/>
          <p:nvPr/>
        </p:nvSpPr>
        <p:spPr>
          <a:xfrm>
            <a:off x="10535385" y="1655895"/>
            <a:ext cx="768976" cy="338922"/>
          </a:xfrm>
          <a:prstGeom prst="rect">
            <a:avLst/>
          </a:prstGeom>
        </p:spPr>
        <p:txBody>
          <a:bodyPr vert="horz" wrap="square" lIns="0" tIns="20747" rIns="0" bIns="0" rtlCol="0">
            <a:spAutoFit/>
          </a:bodyPr>
          <a:lstStyle/>
          <a:p>
            <a:pPr marL="57633" marR="4611" indent="-46106">
              <a:lnSpc>
                <a:spcPts val="1271"/>
              </a:lnSpc>
              <a:spcBef>
                <a:spcPts val="163"/>
              </a:spcBef>
            </a:pPr>
            <a:r>
              <a:rPr sz="900" dirty="0">
                <a:latin typeface="Arial"/>
                <a:cs typeface="Arial"/>
              </a:rPr>
              <a:t>Public-Private  </a:t>
            </a:r>
            <a:r>
              <a:rPr sz="900" spc="-5" dirty="0">
                <a:latin typeface="Arial"/>
                <a:cs typeface="Arial"/>
              </a:rPr>
              <a:t>Partnerships</a:t>
            </a:r>
            <a:endParaRPr sz="900" dirty="0">
              <a:latin typeface="Arial"/>
              <a:cs typeface="Arial"/>
            </a:endParaRPr>
          </a:p>
        </p:txBody>
      </p:sp>
      <p:grpSp>
        <p:nvGrpSpPr>
          <p:cNvPr id="107" name="object 3">
            <a:extLst>
              <a:ext uri="{FF2B5EF4-FFF2-40B4-BE49-F238E27FC236}">
                <a16:creationId xmlns:a16="http://schemas.microsoft.com/office/drawing/2014/main" id="{CC1D7C34-09D8-2946-B80D-522B9B903499}"/>
              </a:ext>
            </a:extLst>
          </p:cNvPr>
          <p:cNvGrpSpPr/>
          <p:nvPr/>
        </p:nvGrpSpPr>
        <p:grpSpPr>
          <a:xfrm>
            <a:off x="9427184" y="59536"/>
            <a:ext cx="2739630" cy="2259375"/>
            <a:chOff x="2442630" y="2004797"/>
            <a:chExt cx="5716905" cy="4377055"/>
          </a:xfrm>
        </p:grpSpPr>
        <p:sp>
          <p:nvSpPr>
            <p:cNvPr id="108" name="object 4">
              <a:extLst>
                <a:ext uri="{FF2B5EF4-FFF2-40B4-BE49-F238E27FC236}">
                  <a16:creationId xmlns:a16="http://schemas.microsoft.com/office/drawing/2014/main" id="{771B4254-648E-DE48-BC6C-97245B0BF348}"/>
                </a:ext>
              </a:extLst>
            </p:cNvPr>
            <p:cNvSpPr/>
            <p:nvPr/>
          </p:nvSpPr>
          <p:spPr>
            <a:xfrm>
              <a:off x="2453742" y="3387510"/>
              <a:ext cx="3637279" cy="2983230"/>
            </a:xfrm>
            <a:custGeom>
              <a:avLst/>
              <a:gdLst/>
              <a:ahLst/>
              <a:cxnLst/>
              <a:rect l="l" t="t" r="r" b="b"/>
              <a:pathLst>
                <a:path w="3637279" h="2983229">
                  <a:moveTo>
                    <a:pt x="0" y="1491456"/>
                  </a:moveTo>
                  <a:lnTo>
                    <a:pt x="748" y="1448250"/>
                  </a:lnTo>
                  <a:lnTo>
                    <a:pt x="2980" y="1405348"/>
                  </a:lnTo>
                  <a:lnTo>
                    <a:pt x="6674" y="1362768"/>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9"/>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9" y="203627"/>
                  </a:lnTo>
                  <a:lnTo>
                    <a:pt x="943560" y="183652"/>
                  </a:lnTo>
                  <a:lnTo>
                    <a:pt x="987177" y="164612"/>
                  </a:lnTo>
                  <a:lnTo>
                    <a:pt x="1031489" y="146523"/>
                  </a:lnTo>
                  <a:lnTo>
                    <a:pt x="1076476"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5" y="5474"/>
                  </a:lnTo>
                  <a:lnTo>
                    <a:pt x="1713492" y="2444"/>
                  </a:lnTo>
                  <a:lnTo>
                    <a:pt x="1765801" y="613"/>
                  </a:lnTo>
                  <a:lnTo>
                    <a:pt x="1818481" y="0"/>
                  </a:lnTo>
                  <a:lnTo>
                    <a:pt x="1871161" y="613"/>
                  </a:lnTo>
                  <a:lnTo>
                    <a:pt x="1923470" y="2444"/>
                  </a:lnTo>
                  <a:lnTo>
                    <a:pt x="1975387" y="5474"/>
                  </a:lnTo>
                  <a:lnTo>
                    <a:pt x="2026892" y="9688"/>
                  </a:lnTo>
                  <a:lnTo>
                    <a:pt x="2077965" y="15068"/>
                  </a:lnTo>
                  <a:lnTo>
                    <a:pt x="2128586" y="21599"/>
                  </a:lnTo>
                  <a:lnTo>
                    <a:pt x="2178734" y="29264"/>
                  </a:lnTo>
                  <a:lnTo>
                    <a:pt x="2228390" y="38045"/>
                  </a:lnTo>
                  <a:lnTo>
                    <a:pt x="2277533" y="47927"/>
                  </a:lnTo>
                  <a:lnTo>
                    <a:pt x="2326142" y="58893"/>
                  </a:lnTo>
                  <a:lnTo>
                    <a:pt x="2374199" y="70926"/>
                  </a:lnTo>
                  <a:lnTo>
                    <a:pt x="2421682" y="84011"/>
                  </a:lnTo>
                  <a:lnTo>
                    <a:pt x="2468571" y="98129"/>
                  </a:lnTo>
                  <a:lnTo>
                    <a:pt x="2514846" y="113265"/>
                  </a:lnTo>
                  <a:lnTo>
                    <a:pt x="2560487" y="129401"/>
                  </a:lnTo>
                  <a:lnTo>
                    <a:pt x="2605473" y="146523"/>
                  </a:lnTo>
                  <a:lnTo>
                    <a:pt x="2649785" y="164612"/>
                  </a:lnTo>
                  <a:lnTo>
                    <a:pt x="2693402" y="183652"/>
                  </a:lnTo>
                  <a:lnTo>
                    <a:pt x="2736304" y="203627"/>
                  </a:lnTo>
                  <a:lnTo>
                    <a:pt x="2778470" y="224520"/>
                  </a:lnTo>
                  <a:lnTo>
                    <a:pt x="2819881" y="246315"/>
                  </a:lnTo>
                  <a:lnTo>
                    <a:pt x="2860516"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5" y="572134"/>
                  </a:lnTo>
                  <a:lnTo>
                    <a:pt x="3280275" y="604139"/>
                  </a:lnTo>
                  <a:lnTo>
                    <a:pt x="3308986" y="636814"/>
                  </a:lnTo>
                  <a:lnTo>
                    <a:pt x="3336639" y="670142"/>
                  </a:lnTo>
                  <a:lnTo>
                    <a:pt x="3363212" y="704106"/>
                  </a:lnTo>
                  <a:lnTo>
                    <a:pt x="3388687" y="738689"/>
                  </a:lnTo>
                  <a:lnTo>
                    <a:pt x="3413041" y="773876"/>
                  </a:lnTo>
                  <a:lnTo>
                    <a:pt x="3436257" y="809649"/>
                  </a:lnTo>
                  <a:lnTo>
                    <a:pt x="3458312" y="845992"/>
                  </a:lnTo>
                  <a:lnTo>
                    <a:pt x="3479187" y="882889"/>
                  </a:lnTo>
                  <a:lnTo>
                    <a:pt x="3498862" y="920322"/>
                  </a:lnTo>
                  <a:lnTo>
                    <a:pt x="3517317" y="958275"/>
                  </a:lnTo>
                  <a:lnTo>
                    <a:pt x="3534531" y="996732"/>
                  </a:lnTo>
                  <a:lnTo>
                    <a:pt x="3550484" y="1035675"/>
                  </a:lnTo>
                  <a:lnTo>
                    <a:pt x="3565156" y="1075090"/>
                  </a:lnTo>
                  <a:lnTo>
                    <a:pt x="3578526" y="1114958"/>
                  </a:lnTo>
                  <a:lnTo>
                    <a:pt x="3590575" y="1155263"/>
                  </a:lnTo>
                  <a:lnTo>
                    <a:pt x="3601282" y="1195989"/>
                  </a:lnTo>
                  <a:lnTo>
                    <a:pt x="3610627" y="1237119"/>
                  </a:lnTo>
                  <a:lnTo>
                    <a:pt x="3618590" y="1278636"/>
                  </a:lnTo>
                  <a:lnTo>
                    <a:pt x="3625150" y="1320525"/>
                  </a:lnTo>
                  <a:lnTo>
                    <a:pt x="3630288" y="1362768"/>
                  </a:lnTo>
                  <a:lnTo>
                    <a:pt x="3633982" y="1405348"/>
                  </a:lnTo>
                  <a:lnTo>
                    <a:pt x="3636214" y="1448250"/>
                  </a:lnTo>
                  <a:lnTo>
                    <a:pt x="3636963" y="1491456"/>
                  </a:lnTo>
                  <a:lnTo>
                    <a:pt x="3636214" y="1534662"/>
                  </a:lnTo>
                  <a:lnTo>
                    <a:pt x="3633982" y="1577564"/>
                  </a:lnTo>
                  <a:lnTo>
                    <a:pt x="3630288" y="1620145"/>
                  </a:lnTo>
                  <a:lnTo>
                    <a:pt x="3625150" y="1662387"/>
                  </a:lnTo>
                  <a:lnTo>
                    <a:pt x="3618590" y="1704276"/>
                  </a:lnTo>
                  <a:lnTo>
                    <a:pt x="3610627" y="1745793"/>
                  </a:lnTo>
                  <a:lnTo>
                    <a:pt x="3601282" y="1786923"/>
                  </a:lnTo>
                  <a:lnTo>
                    <a:pt x="3590575" y="1827649"/>
                  </a:lnTo>
                  <a:lnTo>
                    <a:pt x="3578526" y="1867955"/>
                  </a:lnTo>
                  <a:lnTo>
                    <a:pt x="3565156" y="1907823"/>
                  </a:lnTo>
                  <a:lnTo>
                    <a:pt x="3550484" y="1947237"/>
                  </a:lnTo>
                  <a:lnTo>
                    <a:pt x="3534531" y="1986181"/>
                  </a:lnTo>
                  <a:lnTo>
                    <a:pt x="3517317" y="2024637"/>
                  </a:lnTo>
                  <a:lnTo>
                    <a:pt x="3498862" y="2062591"/>
                  </a:lnTo>
                  <a:lnTo>
                    <a:pt x="3479187" y="2100024"/>
                  </a:lnTo>
                  <a:lnTo>
                    <a:pt x="3458312" y="2136920"/>
                  </a:lnTo>
                  <a:lnTo>
                    <a:pt x="3436257" y="2173263"/>
                  </a:lnTo>
                  <a:lnTo>
                    <a:pt x="3413041" y="2209036"/>
                  </a:lnTo>
                  <a:lnTo>
                    <a:pt x="3388687" y="2244223"/>
                  </a:lnTo>
                  <a:lnTo>
                    <a:pt x="3363212" y="2278806"/>
                  </a:lnTo>
                  <a:lnTo>
                    <a:pt x="3336639" y="2312770"/>
                  </a:lnTo>
                  <a:lnTo>
                    <a:pt x="3308986" y="2346098"/>
                  </a:lnTo>
                  <a:lnTo>
                    <a:pt x="3280275" y="2378773"/>
                  </a:lnTo>
                  <a:lnTo>
                    <a:pt x="3250525" y="2410779"/>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6" y="2713918"/>
                  </a:lnTo>
                  <a:lnTo>
                    <a:pt x="2819881" y="2736597"/>
                  </a:lnTo>
                  <a:lnTo>
                    <a:pt x="2778470" y="2758392"/>
                  </a:lnTo>
                  <a:lnTo>
                    <a:pt x="2736304" y="2779285"/>
                  </a:lnTo>
                  <a:lnTo>
                    <a:pt x="2693402" y="2799260"/>
                  </a:lnTo>
                  <a:lnTo>
                    <a:pt x="2649785" y="2818301"/>
                  </a:lnTo>
                  <a:lnTo>
                    <a:pt x="2605473" y="2836390"/>
                  </a:lnTo>
                  <a:lnTo>
                    <a:pt x="2560487" y="2853511"/>
                  </a:lnTo>
                  <a:lnTo>
                    <a:pt x="2514846" y="2869648"/>
                  </a:lnTo>
                  <a:lnTo>
                    <a:pt x="2468571" y="2884783"/>
                  </a:lnTo>
                  <a:lnTo>
                    <a:pt x="2421682" y="2898902"/>
                  </a:lnTo>
                  <a:lnTo>
                    <a:pt x="2374199" y="2911986"/>
                  </a:lnTo>
                  <a:lnTo>
                    <a:pt x="2326142" y="2924019"/>
                  </a:lnTo>
                  <a:lnTo>
                    <a:pt x="2277533" y="2934985"/>
                  </a:lnTo>
                  <a:lnTo>
                    <a:pt x="2228390" y="2944867"/>
                  </a:lnTo>
                  <a:lnTo>
                    <a:pt x="2178734" y="2953649"/>
                  </a:lnTo>
                  <a:lnTo>
                    <a:pt x="2128586" y="2961313"/>
                  </a:lnTo>
                  <a:lnTo>
                    <a:pt x="2077965" y="2967844"/>
                  </a:lnTo>
                  <a:lnTo>
                    <a:pt x="2026892" y="2973224"/>
                  </a:lnTo>
                  <a:lnTo>
                    <a:pt x="1975387" y="2977438"/>
                  </a:lnTo>
                  <a:lnTo>
                    <a:pt x="1923470" y="2980469"/>
                  </a:lnTo>
                  <a:lnTo>
                    <a:pt x="1871161" y="2982299"/>
                  </a:lnTo>
                  <a:lnTo>
                    <a:pt x="1818481" y="2982913"/>
                  </a:lnTo>
                  <a:lnTo>
                    <a:pt x="1765801" y="2982299"/>
                  </a:lnTo>
                  <a:lnTo>
                    <a:pt x="1713492" y="2980469"/>
                  </a:lnTo>
                  <a:lnTo>
                    <a:pt x="1661575"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6" y="2853511"/>
                  </a:lnTo>
                  <a:lnTo>
                    <a:pt x="1031489" y="2836390"/>
                  </a:lnTo>
                  <a:lnTo>
                    <a:pt x="987177" y="2818301"/>
                  </a:lnTo>
                  <a:lnTo>
                    <a:pt x="943560" y="2799260"/>
                  </a:lnTo>
                  <a:lnTo>
                    <a:pt x="900659"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9"/>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sp>
          <p:nvSpPr>
            <p:cNvPr id="109" name="object 5">
              <a:extLst>
                <a:ext uri="{FF2B5EF4-FFF2-40B4-BE49-F238E27FC236}">
                  <a16:creationId xmlns:a16="http://schemas.microsoft.com/office/drawing/2014/main" id="{1C502BA1-24E3-124E-9E23-052D15730503}"/>
                </a:ext>
              </a:extLst>
            </p:cNvPr>
            <p:cNvSpPr/>
            <p:nvPr/>
          </p:nvSpPr>
          <p:spPr>
            <a:xfrm>
              <a:off x="3466567" y="2015910"/>
              <a:ext cx="3637279" cy="2983230"/>
            </a:xfrm>
            <a:custGeom>
              <a:avLst/>
              <a:gdLst/>
              <a:ahLst/>
              <a:cxnLst/>
              <a:rect l="l" t="t" r="r" b="b"/>
              <a:pathLst>
                <a:path w="3637279" h="2983229">
                  <a:moveTo>
                    <a:pt x="0" y="1491456"/>
                  </a:moveTo>
                  <a:lnTo>
                    <a:pt x="748" y="1448250"/>
                  </a:lnTo>
                  <a:lnTo>
                    <a:pt x="2980" y="1405348"/>
                  </a:lnTo>
                  <a:lnTo>
                    <a:pt x="6674" y="1362767"/>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8"/>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9" y="203627"/>
                  </a:lnTo>
                  <a:lnTo>
                    <a:pt x="943560" y="183652"/>
                  </a:lnTo>
                  <a:lnTo>
                    <a:pt x="987177" y="164612"/>
                  </a:lnTo>
                  <a:lnTo>
                    <a:pt x="1031489" y="146523"/>
                  </a:lnTo>
                  <a:lnTo>
                    <a:pt x="1076476"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6" y="5474"/>
                  </a:lnTo>
                  <a:lnTo>
                    <a:pt x="1713493" y="2444"/>
                  </a:lnTo>
                  <a:lnTo>
                    <a:pt x="1765801" y="613"/>
                  </a:lnTo>
                  <a:lnTo>
                    <a:pt x="1818481" y="0"/>
                  </a:lnTo>
                  <a:lnTo>
                    <a:pt x="1871161" y="613"/>
                  </a:lnTo>
                  <a:lnTo>
                    <a:pt x="1923470" y="2444"/>
                  </a:lnTo>
                  <a:lnTo>
                    <a:pt x="1975387" y="5474"/>
                  </a:lnTo>
                  <a:lnTo>
                    <a:pt x="2026892" y="9688"/>
                  </a:lnTo>
                  <a:lnTo>
                    <a:pt x="2077965" y="15068"/>
                  </a:lnTo>
                  <a:lnTo>
                    <a:pt x="2128586" y="21599"/>
                  </a:lnTo>
                  <a:lnTo>
                    <a:pt x="2178734" y="29264"/>
                  </a:lnTo>
                  <a:lnTo>
                    <a:pt x="2228390" y="38045"/>
                  </a:lnTo>
                  <a:lnTo>
                    <a:pt x="2277533" y="47927"/>
                  </a:lnTo>
                  <a:lnTo>
                    <a:pt x="2326143" y="58893"/>
                  </a:lnTo>
                  <a:lnTo>
                    <a:pt x="2374199" y="70926"/>
                  </a:lnTo>
                  <a:lnTo>
                    <a:pt x="2421682" y="84011"/>
                  </a:lnTo>
                  <a:lnTo>
                    <a:pt x="2468571" y="98129"/>
                  </a:lnTo>
                  <a:lnTo>
                    <a:pt x="2514846" y="113265"/>
                  </a:lnTo>
                  <a:lnTo>
                    <a:pt x="2560487" y="129401"/>
                  </a:lnTo>
                  <a:lnTo>
                    <a:pt x="2605473" y="146523"/>
                  </a:lnTo>
                  <a:lnTo>
                    <a:pt x="2649785" y="164612"/>
                  </a:lnTo>
                  <a:lnTo>
                    <a:pt x="2693402" y="183652"/>
                  </a:lnTo>
                  <a:lnTo>
                    <a:pt x="2736304" y="203627"/>
                  </a:lnTo>
                  <a:lnTo>
                    <a:pt x="2778470" y="224520"/>
                  </a:lnTo>
                  <a:lnTo>
                    <a:pt x="2819881" y="246315"/>
                  </a:lnTo>
                  <a:lnTo>
                    <a:pt x="2860517"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6" y="572134"/>
                  </a:lnTo>
                  <a:lnTo>
                    <a:pt x="3280275" y="604139"/>
                  </a:lnTo>
                  <a:lnTo>
                    <a:pt x="3308986" y="636814"/>
                  </a:lnTo>
                  <a:lnTo>
                    <a:pt x="3336639" y="670142"/>
                  </a:lnTo>
                  <a:lnTo>
                    <a:pt x="3363212" y="704106"/>
                  </a:lnTo>
                  <a:lnTo>
                    <a:pt x="3388687" y="738689"/>
                  </a:lnTo>
                  <a:lnTo>
                    <a:pt x="3413042" y="773876"/>
                  </a:lnTo>
                  <a:lnTo>
                    <a:pt x="3436257" y="809649"/>
                  </a:lnTo>
                  <a:lnTo>
                    <a:pt x="3458312" y="845992"/>
                  </a:lnTo>
                  <a:lnTo>
                    <a:pt x="3479187" y="882888"/>
                  </a:lnTo>
                  <a:lnTo>
                    <a:pt x="3498863" y="920322"/>
                  </a:lnTo>
                  <a:lnTo>
                    <a:pt x="3517317" y="958275"/>
                  </a:lnTo>
                  <a:lnTo>
                    <a:pt x="3534531" y="996732"/>
                  </a:lnTo>
                  <a:lnTo>
                    <a:pt x="3550484" y="1035675"/>
                  </a:lnTo>
                  <a:lnTo>
                    <a:pt x="3565156" y="1075090"/>
                  </a:lnTo>
                  <a:lnTo>
                    <a:pt x="3578526" y="1114958"/>
                  </a:lnTo>
                  <a:lnTo>
                    <a:pt x="3590575" y="1155263"/>
                  </a:lnTo>
                  <a:lnTo>
                    <a:pt x="3601282" y="1195989"/>
                  </a:lnTo>
                  <a:lnTo>
                    <a:pt x="3610627" y="1237119"/>
                  </a:lnTo>
                  <a:lnTo>
                    <a:pt x="3618590" y="1278636"/>
                  </a:lnTo>
                  <a:lnTo>
                    <a:pt x="3625150" y="1320525"/>
                  </a:lnTo>
                  <a:lnTo>
                    <a:pt x="3630288" y="1362767"/>
                  </a:lnTo>
                  <a:lnTo>
                    <a:pt x="3633983" y="1405348"/>
                  </a:lnTo>
                  <a:lnTo>
                    <a:pt x="3636214" y="1448250"/>
                  </a:lnTo>
                  <a:lnTo>
                    <a:pt x="3636963" y="1491456"/>
                  </a:lnTo>
                  <a:lnTo>
                    <a:pt x="3636214" y="1534662"/>
                  </a:lnTo>
                  <a:lnTo>
                    <a:pt x="3633983" y="1577564"/>
                  </a:lnTo>
                  <a:lnTo>
                    <a:pt x="3630288" y="1620145"/>
                  </a:lnTo>
                  <a:lnTo>
                    <a:pt x="3625150" y="1662387"/>
                  </a:lnTo>
                  <a:lnTo>
                    <a:pt x="3618590" y="1704276"/>
                  </a:lnTo>
                  <a:lnTo>
                    <a:pt x="3610627" y="1745793"/>
                  </a:lnTo>
                  <a:lnTo>
                    <a:pt x="3601282" y="1786923"/>
                  </a:lnTo>
                  <a:lnTo>
                    <a:pt x="3590575" y="1827649"/>
                  </a:lnTo>
                  <a:lnTo>
                    <a:pt x="3578526" y="1867955"/>
                  </a:lnTo>
                  <a:lnTo>
                    <a:pt x="3565156" y="1907823"/>
                  </a:lnTo>
                  <a:lnTo>
                    <a:pt x="3550484" y="1947237"/>
                  </a:lnTo>
                  <a:lnTo>
                    <a:pt x="3534531" y="1986181"/>
                  </a:lnTo>
                  <a:lnTo>
                    <a:pt x="3517317" y="2024637"/>
                  </a:lnTo>
                  <a:lnTo>
                    <a:pt x="3498863" y="2062591"/>
                  </a:lnTo>
                  <a:lnTo>
                    <a:pt x="3479187" y="2100024"/>
                  </a:lnTo>
                  <a:lnTo>
                    <a:pt x="3458312" y="2136920"/>
                  </a:lnTo>
                  <a:lnTo>
                    <a:pt x="3436257" y="2173263"/>
                  </a:lnTo>
                  <a:lnTo>
                    <a:pt x="3413042" y="2209036"/>
                  </a:lnTo>
                  <a:lnTo>
                    <a:pt x="3388687" y="2244223"/>
                  </a:lnTo>
                  <a:lnTo>
                    <a:pt x="3363212" y="2278806"/>
                  </a:lnTo>
                  <a:lnTo>
                    <a:pt x="3336639" y="2312770"/>
                  </a:lnTo>
                  <a:lnTo>
                    <a:pt x="3308986" y="2346098"/>
                  </a:lnTo>
                  <a:lnTo>
                    <a:pt x="3280275" y="2378773"/>
                  </a:lnTo>
                  <a:lnTo>
                    <a:pt x="3250526" y="2410778"/>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7" y="2713918"/>
                  </a:lnTo>
                  <a:lnTo>
                    <a:pt x="2819881" y="2736597"/>
                  </a:lnTo>
                  <a:lnTo>
                    <a:pt x="2778470" y="2758392"/>
                  </a:lnTo>
                  <a:lnTo>
                    <a:pt x="2736304" y="2779285"/>
                  </a:lnTo>
                  <a:lnTo>
                    <a:pt x="2693402" y="2799260"/>
                  </a:lnTo>
                  <a:lnTo>
                    <a:pt x="2649785" y="2818301"/>
                  </a:lnTo>
                  <a:lnTo>
                    <a:pt x="2605473" y="2836390"/>
                  </a:lnTo>
                  <a:lnTo>
                    <a:pt x="2560487" y="2853511"/>
                  </a:lnTo>
                  <a:lnTo>
                    <a:pt x="2514846" y="2869648"/>
                  </a:lnTo>
                  <a:lnTo>
                    <a:pt x="2468571" y="2884783"/>
                  </a:lnTo>
                  <a:lnTo>
                    <a:pt x="2421682" y="2898902"/>
                  </a:lnTo>
                  <a:lnTo>
                    <a:pt x="2374199" y="2911986"/>
                  </a:lnTo>
                  <a:lnTo>
                    <a:pt x="2326143" y="2924019"/>
                  </a:lnTo>
                  <a:lnTo>
                    <a:pt x="2277533" y="2934985"/>
                  </a:lnTo>
                  <a:lnTo>
                    <a:pt x="2228390" y="2944867"/>
                  </a:lnTo>
                  <a:lnTo>
                    <a:pt x="2178734" y="2953649"/>
                  </a:lnTo>
                  <a:lnTo>
                    <a:pt x="2128586" y="2961313"/>
                  </a:lnTo>
                  <a:lnTo>
                    <a:pt x="2077965" y="2967844"/>
                  </a:lnTo>
                  <a:lnTo>
                    <a:pt x="2026892" y="2973224"/>
                  </a:lnTo>
                  <a:lnTo>
                    <a:pt x="1975387" y="2977438"/>
                  </a:lnTo>
                  <a:lnTo>
                    <a:pt x="1923470" y="2980468"/>
                  </a:lnTo>
                  <a:lnTo>
                    <a:pt x="1871161" y="2982299"/>
                  </a:lnTo>
                  <a:lnTo>
                    <a:pt x="1818481" y="2982913"/>
                  </a:lnTo>
                  <a:lnTo>
                    <a:pt x="1765801" y="2982299"/>
                  </a:lnTo>
                  <a:lnTo>
                    <a:pt x="1713493" y="2980468"/>
                  </a:lnTo>
                  <a:lnTo>
                    <a:pt x="1661576"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6" y="2853511"/>
                  </a:lnTo>
                  <a:lnTo>
                    <a:pt x="1031489" y="2836390"/>
                  </a:lnTo>
                  <a:lnTo>
                    <a:pt x="987177" y="2818301"/>
                  </a:lnTo>
                  <a:lnTo>
                    <a:pt x="943560" y="2799260"/>
                  </a:lnTo>
                  <a:lnTo>
                    <a:pt x="900659"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8"/>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sp>
          <p:nvSpPr>
            <p:cNvPr id="110" name="object 6">
              <a:extLst>
                <a:ext uri="{FF2B5EF4-FFF2-40B4-BE49-F238E27FC236}">
                  <a16:creationId xmlns:a16="http://schemas.microsoft.com/office/drawing/2014/main" id="{CB00CD3C-AF97-0D41-96B4-53AEE80E9D89}"/>
                </a:ext>
              </a:extLst>
            </p:cNvPr>
            <p:cNvSpPr/>
            <p:nvPr/>
          </p:nvSpPr>
          <p:spPr>
            <a:xfrm>
              <a:off x="4511143" y="3387510"/>
              <a:ext cx="3637279" cy="2983230"/>
            </a:xfrm>
            <a:custGeom>
              <a:avLst/>
              <a:gdLst/>
              <a:ahLst/>
              <a:cxnLst/>
              <a:rect l="l" t="t" r="r" b="b"/>
              <a:pathLst>
                <a:path w="3637279" h="2983229">
                  <a:moveTo>
                    <a:pt x="0" y="1491456"/>
                  </a:moveTo>
                  <a:lnTo>
                    <a:pt x="748" y="1448250"/>
                  </a:lnTo>
                  <a:lnTo>
                    <a:pt x="2980" y="1405348"/>
                  </a:lnTo>
                  <a:lnTo>
                    <a:pt x="6674" y="1362768"/>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9"/>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8" y="203627"/>
                  </a:lnTo>
                  <a:lnTo>
                    <a:pt x="943560" y="183652"/>
                  </a:lnTo>
                  <a:lnTo>
                    <a:pt x="987177" y="164612"/>
                  </a:lnTo>
                  <a:lnTo>
                    <a:pt x="1031489" y="146523"/>
                  </a:lnTo>
                  <a:lnTo>
                    <a:pt x="1076475"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5" y="5474"/>
                  </a:lnTo>
                  <a:lnTo>
                    <a:pt x="1713492" y="2444"/>
                  </a:lnTo>
                  <a:lnTo>
                    <a:pt x="1765801" y="613"/>
                  </a:lnTo>
                  <a:lnTo>
                    <a:pt x="1818481" y="0"/>
                  </a:lnTo>
                  <a:lnTo>
                    <a:pt x="1871161" y="613"/>
                  </a:lnTo>
                  <a:lnTo>
                    <a:pt x="1923469" y="2444"/>
                  </a:lnTo>
                  <a:lnTo>
                    <a:pt x="1975386" y="5474"/>
                  </a:lnTo>
                  <a:lnTo>
                    <a:pt x="2026892" y="9688"/>
                  </a:lnTo>
                  <a:lnTo>
                    <a:pt x="2077965" y="15068"/>
                  </a:lnTo>
                  <a:lnTo>
                    <a:pt x="2128586" y="21599"/>
                  </a:lnTo>
                  <a:lnTo>
                    <a:pt x="2178734" y="29264"/>
                  </a:lnTo>
                  <a:lnTo>
                    <a:pt x="2228390" y="38045"/>
                  </a:lnTo>
                  <a:lnTo>
                    <a:pt x="2277533" y="47927"/>
                  </a:lnTo>
                  <a:lnTo>
                    <a:pt x="2326142" y="58893"/>
                  </a:lnTo>
                  <a:lnTo>
                    <a:pt x="2374199" y="70926"/>
                  </a:lnTo>
                  <a:lnTo>
                    <a:pt x="2421681" y="84011"/>
                  </a:lnTo>
                  <a:lnTo>
                    <a:pt x="2468570" y="98129"/>
                  </a:lnTo>
                  <a:lnTo>
                    <a:pt x="2514846" y="113265"/>
                  </a:lnTo>
                  <a:lnTo>
                    <a:pt x="2560486" y="129401"/>
                  </a:lnTo>
                  <a:lnTo>
                    <a:pt x="2605473" y="146523"/>
                  </a:lnTo>
                  <a:lnTo>
                    <a:pt x="2649785" y="164612"/>
                  </a:lnTo>
                  <a:lnTo>
                    <a:pt x="2693401" y="183652"/>
                  </a:lnTo>
                  <a:lnTo>
                    <a:pt x="2736303" y="203627"/>
                  </a:lnTo>
                  <a:lnTo>
                    <a:pt x="2778470" y="224520"/>
                  </a:lnTo>
                  <a:lnTo>
                    <a:pt x="2819881" y="246315"/>
                  </a:lnTo>
                  <a:lnTo>
                    <a:pt x="2860516"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5" y="572134"/>
                  </a:lnTo>
                  <a:lnTo>
                    <a:pt x="3280275" y="604139"/>
                  </a:lnTo>
                  <a:lnTo>
                    <a:pt x="3308986" y="636814"/>
                  </a:lnTo>
                  <a:lnTo>
                    <a:pt x="3336639" y="670142"/>
                  </a:lnTo>
                  <a:lnTo>
                    <a:pt x="3363212" y="704106"/>
                  </a:lnTo>
                  <a:lnTo>
                    <a:pt x="3388686" y="738689"/>
                  </a:lnTo>
                  <a:lnTo>
                    <a:pt x="3413041" y="773876"/>
                  </a:lnTo>
                  <a:lnTo>
                    <a:pt x="3436256" y="809649"/>
                  </a:lnTo>
                  <a:lnTo>
                    <a:pt x="3458312" y="845992"/>
                  </a:lnTo>
                  <a:lnTo>
                    <a:pt x="3479187" y="882889"/>
                  </a:lnTo>
                  <a:lnTo>
                    <a:pt x="3498862" y="920322"/>
                  </a:lnTo>
                  <a:lnTo>
                    <a:pt x="3517317" y="958275"/>
                  </a:lnTo>
                  <a:lnTo>
                    <a:pt x="3534531" y="996732"/>
                  </a:lnTo>
                  <a:lnTo>
                    <a:pt x="3550484" y="1035675"/>
                  </a:lnTo>
                  <a:lnTo>
                    <a:pt x="3565155" y="1075090"/>
                  </a:lnTo>
                  <a:lnTo>
                    <a:pt x="3578526" y="1114958"/>
                  </a:lnTo>
                  <a:lnTo>
                    <a:pt x="3590575" y="1155263"/>
                  </a:lnTo>
                  <a:lnTo>
                    <a:pt x="3601282" y="1195989"/>
                  </a:lnTo>
                  <a:lnTo>
                    <a:pt x="3610627" y="1237119"/>
                  </a:lnTo>
                  <a:lnTo>
                    <a:pt x="3618589" y="1278636"/>
                  </a:lnTo>
                  <a:lnTo>
                    <a:pt x="3625150" y="1320525"/>
                  </a:lnTo>
                  <a:lnTo>
                    <a:pt x="3630287" y="1362768"/>
                  </a:lnTo>
                  <a:lnTo>
                    <a:pt x="3633982" y="1405348"/>
                  </a:lnTo>
                  <a:lnTo>
                    <a:pt x="3636214" y="1448250"/>
                  </a:lnTo>
                  <a:lnTo>
                    <a:pt x="3636962" y="1491456"/>
                  </a:lnTo>
                  <a:lnTo>
                    <a:pt x="3636214" y="1534662"/>
                  </a:lnTo>
                  <a:lnTo>
                    <a:pt x="3633982" y="1577564"/>
                  </a:lnTo>
                  <a:lnTo>
                    <a:pt x="3630287" y="1620145"/>
                  </a:lnTo>
                  <a:lnTo>
                    <a:pt x="3625150" y="1662387"/>
                  </a:lnTo>
                  <a:lnTo>
                    <a:pt x="3618589" y="1704276"/>
                  </a:lnTo>
                  <a:lnTo>
                    <a:pt x="3610627" y="1745793"/>
                  </a:lnTo>
                  <a:lnTo>
                    <a:pt x="3601282" y="1786923"/>
                  </a:lnTo>
                  <a:lnTo>
                    <a:pt x="3590575" y="1827649"/>
                  </a:lnTo>
                  <a:lnTo>
                    <a:pt x="3578526" y="1867955"/>
                  </a:lnTo>
                  <a:lnTo>
                    <a:pt x="3565155" y="1907823"/>
                  </a:lnTo>
                  <a:lnTo>
                    <a:pt x="3550484" y="1947237"/>
                  </a:lnTo>
                  <a:lnTo>
                    <a:pt x="3534531" y="1986181"/>
                  </a:lnTo>
                  <a:lnTo>
                    <a:pt x="3517317" y="2024637"/>
                  </a:lnTo>
                  <a:lnTo>
                    <a:pt x="3498862" y="2062591"/>
                  </a:lnTo>
                  <a:lnTo>
                    <a:pt x="3479187" y="2100024"/>
                  </a:lnTo>
                  <a:lnTo>
                    <a:pt x="3458312" y="2136920"/>
                  </a:lnTo>
                  <a:lnTo>
                    <a:pt x="3436256" y="2173263"/>
                  </a:lnTo>
                  <a:lnTo>
                    <a:pt x="3413041" y="2209036"/>
                  </a:lnTo>
                  <a:lnTo>
                    <a:pt x="3388686" y="2244223"/>
                  </a:lnTo>
                  <a:lnTo>
                    <a:pt x="3363212" y="2278806"/>
                  </a:lnTo>
                  <a:lnTo>
                    <a:pt x="3336639" y="2312770"/>
                  </a:lnTo>
                  <a:lnTo>
                    <a:pt x="3308986" y="2346098"/>
                  </a:lnTo>
                  <a:lnTo>
                    <a:pt x="3280275" y="2378773"/>
                  </a:lnTo>
                  <a:lnTo>
                    <a:pt x="3250525" y="2410779"/>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6" y="2713918"/>
                  </a:lnTo>
                  <a:lnTo>
                    <a:pt x="2819881" y="2736597"/>
                  </a:lnTo>
                  <a:lnTo>
                    <a:pt x="2778470" y="2758392"/>
                  </a:lnTo>
                  <a:lnTo>
                    <a:pt x="2736303" y="2779285"/>
                  </a:lnTo>
                  <a:lnTo>
                    <a:pt x="2693401" y="2799260"/>
                  </a:lnTo>
                  <a:lnTo>
                    <a:pt x="2649785" y="2818301"/>
                  </a:lnTo>
                  <a:lnTo>
                    <a:pt x="2605473" y="2836390"/>
                  </a:lnTo>
                  <a:lnTo>
                    <a:pt x="2560486" y="2853511"/>
                  </a:lnTo>
                  <a:lnTo>
                    <a:pt x="2514846" y="2869648"/>
                  </a:lnTo>
                  <a:lnTo>
                    <a:pt x="2468570" y="2884783"/>
                  </a:lnTo>
                  <a:lnTo>
                    <a:pt x="2421681" y="2898902"/>
                  </a:lnTo>
                  <a:lnTo>
                    <a:pt x="2374199" y="2911986"/>
                  </a:lnTo>
                  <a:lnTo>
                    <a:pt x="2326142" y="2924019"/>
                  </a:lnTo>
                  <a:lnTo>
                    <a:pt x="2277533" y="2934985"/>
                  </a:lnTo>
                  <a:lnTo>
                    <a:pt x="2228390" y="2944867"/>
                  </a:lnTo>
                  <a:lnTo>
                    <a:pt x="2178734" y="2953649"/>
                  </a:lnTo>
                  <a:lnTo>
                    <a:pt x="2128586" y="2961313"/>
                  </a:lnTo>
                  <a:lnTo>
                    <a:pt x="2077965" y="2967844"/>
                  </a:lnTo>
                  <a:lnTo>
                    <a:pt x="2026892" y="2973224"/>
                  </a:lnTo>
                  <a:lnTo>
                    <a:pt x="1975386" y="2977438"/>
                  </a:lnTo>
                  <a:lnTo>
                    <a:pt x="1923469" y="2980469"/>
                  </a:lnTo>
                  <a:lnTo>
                    <a:pt x="1871161" y="2982299"/>
                  </a:lnTo>
                  <a:lnTo>
                    <a:pt x="1818481" y="2982913"/>
                  </a:lnTo>
                  <a:lnTo>
                    <a:pt x="1765801" y="2982299"/>
                  </a:lnTo>
                  <a:lnTo>
                    <a:pt x="1713492" y="2980469"/>
                  </a:lnTo>
                  <a:lnTo>
                    <a:pt x="1661575"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5" y="2853511"/>
                  </a:lnTo>
                  <a:lnTo>
                    <a:pt x="1031489" y="2836390"/>
                  </a:lnTo>
                  <a:lnTo>
                    <a:pt x="987177" y="2818301"/>
                  </a:lnTo>
                  <a:lnTo>
                    <a:pt x="943560" y="2799260"/>
                  </a:lnTo>
                  <a:lnTo>
                    <a:pt x="900658"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9"/>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grpSp>
      <p:sp>
        <p:nvSpPr>
          <p:cNvPr id="112" name="object 14">
            <a:extLst>
              <a:ext uri="{FF2B5EF4-FFF2-40B4-BE49-F238E27FC236}">
                <a16:creationId xmlns:a16="http://schemas.microsoft.com/office/drawing/2014/main" id="{DEF08D32-38F4-5343-BC35-A234D4574A87}"/>
              </a:ext>
            </a:extLst>
          </p:cNvPr>
          <p:cNvSpPr txBox="1">
            <a:spLocks/>
          </p:cNvSpPr>
          <p:nvPr/>
        </p:nvSpPr>
        <p:spPr>
          <a:xfrm>
            <a:off x="13709266" y="5258603"/>
            <a:ext cx="145883" cy="153888"/>
          </a:xfrm>
          <a:prstGeom prst="rect">
            <a:avLst/>
          </a:prstGeom>
        </p:spPr>
        <p:txBody>
          <a:bodyPr vert="horz" wrap="square" lIns="0" tIns="0" rIns="0" bIns="0" rtlCol="0">
            <a:spAutoFit/>
          </a:bodyPr>
          <a:lstStyle>
            <a:defPPr>
              <a:defRPr lang="en-SE"/>
            </a:defPPr>
            <a:lvl1pPr marL="0" algn="l" defTabSz="914400" rtl="0" eaLnBrk="1" latinLnBrk="0" hangingPunct="1">
              <a:defRPr sz="1000" b="0" i="0" kern="1200">
                <a:solidFill>
                  <a:srgbClr val="1F1F1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80">
              <a:spcBef>
                <a:spcPts val="5"/>
              </a:spcBef>
            </a:pPr>
            <a:fld id="{81D60167-4931-47E6-BA6A-407CBD079E47}" type="slidenum">
              <a:rPr lang="en-SE" smtClean="0"/>
              <a:pPr marL="34580">
                <a:spcBef>
                  <a:spcPts val="5"/>
                </a:spcBef>
              </a:pPr>
              <a:t>15</a:t>
            </a:fld>
            <a:endParaRPr lang="en-SE" dirty="0"/>
          </a:p>
        </p:txBody>
      </p:sp>
      <p:sp>
        <p:nvSpPr>
          <p:cNvPr id="113" name="object 8">
            <a:extLst>
              <a:ext uri="{FF2B5EF4-FFF2-40B4-BE49-F238E27FC236}">
                <a16:creationId xmlns:a16="http://schemas.microsoft.com/office/drawing/2014/main" id="{79CD4FE1-BEF6-AF4F-BF59-DF791D4840EF}"/>
              </a:ext>
            </a:extLst>
          </p:cNvPr>
          <p:cNvSpPr txBox="1"/>
          <p:nvPr/>
        </p:nvSpPr>
        <p:spPr>
          <a:xfrm>
            <a:off x="11029840" y="822475"/>
            <a:ext cx="768976" cy="338922"/>
          </a:xfrm>
          <a:prstGeom prst="rect">
            <a:avLst/>
          </a:prstGeom>
        </p:spPr>
        <p:txBody>
          <a:bodyPr vert="horz" wrap="square" lIns="0" tIns="20747" rIns="0" bIns="0" rtlCol="0">
            <a:spAutoFit/>
          </a:bodyPr>
          <a:lstStyle/>
          <a:p>
            <a:pPr marL="80686" marR="4611" indent="-69159">
              <a:lnSpc>
                <a:spcPts val="1271"/>
              </a:lnSpc>
              <a:spcBef>
                <a:spcPts val="163"/>
              </a:spcBef>
            </a:pPr>
            <a:r>
              <a:rPr sz="900" dirty="0">
                <a:latin typeface="Arial"/>
                <a:cs typeface="Arial"/>
              </a:rPr>
              <a:t>NP</a:t>
            </a:r>
            <a:r>
              <a:rPr sz="900" spc="-5" dirty="0">
                <a:latin typeface="Arial"/>
                <a:cs typeface="Arial"/>
              </a:rPr>
              <a:t>O</a:t>
            </a:r>
            <a:r>
              <a:rPr sz="900" dirty="0">
                <a:latin typeface="Arial"/>
                <a:cs typeface="Arial"/>
              </a:rPr>
              <a:t>-Business  </a:t>
            </a:r>
            <a:r>
              <a:rPr sz="900" spc="-5" dirty="0">
                <a:latin typeface="Arial"/>
                <a:cs typeface="Arial"/>
              </a:rPr>
              <a:t>Partnerships</a:t>
            </a:r>
            <a:endParaRPr sz="900" dirty="0">
              <a:latin typeface="Arial"/>
              <a:cs typeface="Arial"/>
            </a:endParaRPr>
          </a:p>
        </p:txBody>
      </p:sp>
      <p:sp>
        <p:nvSpPr>
          <p:cNvPr id="115" name="object 10">
            <a:extLst>
              <a:ext uri="{FF2B5EF4-FFF2-40B4-BE49-F238E27FC236}">
                <a16:creationId xmlns:a16="http://schemas.microsoft.com/office/drawing/2014/main" id="{5133A862-2577-7C4E-80DF-973E33DBAD21}"/>
              </a:ext>
            </a:extLst>
          </p:cNvPr>
          <p:cNvSpPr txBox="1"/>
          <p:nvPr/>
        </p:nvSpPr>
        <p:spPr>
          <a:xfrm>
            <a:off x="10535385" y="1161397"/>
            <a:ext cx="718053" cy="338922"/>
          </a:xfrm>
          <a:prstGeom prst="rect">
            <a:avLst/>
          </a:prstGeom>
        </p:spPr>
        <p:txBody>
          <a:bodyPr vert="horz" wrap="square" lIns="0" tIns="20747" rIns="0" bIns="0" rtlCol="0">
            <a:spAutoFit/>
          </a:bodyPr>
          <a:lstStyle/>
          <a:p>
            <a:pPr marL="11527" marR="4611" indent="103739">
              <a:lnSpc>
                <a:spcPts val="1271"/>
              </a:lnSpc>
              <a:spcBef>
                <a:spcPts val="163"/>
              </a:spcBef>
            </a:pPr>
            <a:r>
              <a:rPr lang="da-DK" sz="900" spc="-5" dirty="0">
                <a:latin typeface="Arial"/>
                <a:cs typeface="Arial"/>
              </a:rPr>
              <a:t>Multi-</a:t>
            </a:r>
            <a:r>
              <a:rPr sz="900" spc="-5" dirty="0">
                <a:latin typeface="Arial"/>
                <a:cs typeface="Arial"/>
              </a:rPr>
              <a:t>partite </a:t>
            </a:r>
            <a:r>
              <a:rPr sz="900" dirty="0">
                <a:latin typeface="Arial"/>
                <a:cs typeface="Arial"/>
              </a:rPr>
              <a:t> Par</a:t>
            </a:r>
            <a:r>
              <a:rPr sz="900" spc="-5" dirty="0">
                <a:latin typeface="Arial"/>
                <a:cs typeface="Arial"/>
              </a:rPr>
              <a:t>t</a:t>
            </a:r>
            <a:r>
              <a:rPr sz="900" dirty="0">
                <a:latin typeface="Arial"/>
                <a:cs typeface="Arial"/>
              </a:rPr>
              <a:t>nerships</a:t>
            </a:r>
          </a:p>
        </p:txBody>
      </p:sp>
      <p:sp>
        <p:nvSpPr>
          <p:cNvPr id="116" name="object 11">
            <a:extLst>
              <a:ext uri="{FF2B5EF4-FFF2-40B4-BE49-F238E27FC236}">
                <a16:creationId xmlns:a16="http://schemas.microsoft.com/office/drawing/2014/main" id="{D25320F2-9B1C-E44C-A454-B4AC0CE65C1A}"/>
              </a:ext>
            </a:extLst>
          </p:cNvPr>
          <p:cNvSpPr txBox="1"/>
          <p:nvPr/>
        </p:nvSpPr>
        <p:spPr>
          <a:xfrm>
            <a:off x="10434804" y="281424"/>
            <a:ext cx="990097" cy="458556"/>
          </a:xfrm>
          <a:prstGeom prst="rect">
            <a:avLst/>
          </a:prstGeom>
        </p:spPr>
        <p:txBody>
          <a:bodyPr vert="horz" wrap="square" lIns="0" tIns="11526" rIns="0" bIns="0" rtlCol="0">
            <a:spAutoFit/>
          </a:bodyPr>
          <a:lstStyle/>
          <a:p>
            <a:pPr marL="11527">
              <a:spcBef>
                <a:spcPts val="91"/>
              </a:spcBef>
            </a:pPr>
            <a:r>
              <a:rPr sz="1452" b="1" spc="-5" dirty="0">
                <a:latin typeface="Arial"/>
                <a:cs typeface="Arial"/>
              </a:rPr>
              <a:t>Nonprofit</a:t>
            </a:r>
            <a:r>
              <a:rPr sz="1452" b="1" spc="-41" dirty="0">
                <a:latin typeface="Arial"/>
                <a:cs typeface="Arial"/>
              </a:rPr>
              <a:t> </a:t>
            </a:r>
            <a:r>
              <a:rPr sz="1452" b="1" spc="-5" dirty="0">
                <a:latin typeface="Arial"/>
                <a:cs typeface="Arial"/>
              </a:rPr>
              <a:t>Sector</a:t>
            </a:r>
            <a:endParaRPr sz="1452" dirty="0">
              <a:latin typeface="Arial"/>
              <a:cs typeface="Arial"/>
            </a:endParaRPr>
          </a:p>
        </p:txBody>
      </p:sp>
      <p:sp>
        <p:nvSpPr>
          <p:cNvPr id="117" name="object 12">
            <a:extLst>
              <a:ext uri="{FF2B5EF4-FFF2-40B4-BE49-F238E27FC236}">
                <a16:creationId xmlns:a16="http://schemas.microsoft.com/office/drawing/2014/main" id="{27BAE135-E5DB-8140-BA3A-957B3DF4E278}"/>
              </a:ext>
            </a:extLst>
          </p:cNvPr>
          <p:cNvSpPr txBox="1"/>
          <p:nvPr/>
        </p:nvSpPr>
        <p:spPr>
          <a:xfrm>
            <a:off x="11399373" y="1510833"/>
            <a:ext cx="756951" cy="458556"/>
          </a:xfrm>
          <a:prstGeom prst="rect">
            <a:avLst/>
          </a:prstGeom>
        </p:spPr>
        <p:txBody>
          <a:bodyPr vert="horz" wrap="square" lIns="0" tIns="11526" rIns="0" bIns="0" rtlCol="0">
            <a:spAutoFit/>
          </a:bodyPr>
          <a:lstStyle/>
          <a:p>
            <a:pPr marL="11527">
              <a:spcBef>
                <a:spcPts val="91"/>
              </a:spcBef>
            </a:pPr>
            <a:r>
              <a:rPr sz="1452" b="1" spc="-5" dirty="0">
                <a:latin typeface="Arial"/>
                <a:cs typeface="Arial"/>
              </a:rPr>
              <a:t>Profit</a:t>
            </a:r>
            <a:r>
              <a:rPr sz="1452" b="1" spc="-45" dirty="0">
                <a:latin typeface="Arial"/>
                <a:cs typeface="Arial"/>
              </a:rPr>
              <a:t> </a:t>
            </a:r>
            <a:r>
              <a:rPr sz="1452" b="1" spc="-5" dirty="0">
                <a:latin typeface="Arial"/>
                <a:cs typeface="Arial"/>
              </a:rPr>
              <a:t>Sector</a:t>
            </a:r>
            <a:endParaRPr sz="1452" dirty="0">
              <a:latin typeface="Arial"/>
              <a:cs typeface="Arial"/>
            </a:endParaRPr>
          </a:p>
        </p:txBody>
      </p:sp>
      <p:sp>
        <p:nvSpPr>
          <p:cNvPr id="118" name="object 13">
            <a:extLst>
              <a:ext uri="{FF2B5EF4-FFF2-40B4-BE49-F238E27FC236}">
                <a16:creationId xmlns:a16="http://schemas.microsoft.com/office/drawing/2014/main" id="{8675ED72-7649-CA49-9A5C-6CC54E5B0679}"/>
              </a:ext>
            </a:extLst>
          </p:cNvPr>
          <p:cNvSpPr txBox="1"/>
          <p:nvPr/>
        </p:nvSpPr>
        <p:spPr>
          <a:xfrm>
            <a:off x="9631125" y="1471046"/>
            <a:ext cx="804816" cy="458556"/>
          </a:xfrm>
          <a:prstGeom prst="rect">
            <a:avLst/>
          </a:prstGeom>
        </p:spPr>
        <p:txBody>
          <a:bodyPr vert="horz" wrap="square" lIns="0" tIns="11526" rIns="0" bIns="0" rtlCol="0">
            <a:spAutoFit/>
          </a:bodyPr>
          <a:lstStyle/>
          <a:p>
            <a:pPr marL="11527">
              <a:spcBef>
                <a:spcPts val="91"/>
              </a:spcBef>
            </a:pPr>
            <a:r>
              <a:rPr sz="1452" b="1" spc="-5" dirty="0">
                <a:latin typeface="Arial"/>
                <a:cs typeface="Arial"/>
              </a:rPr>
              <a:t>Public</a:t>
            </a:r>
            <a:r>
              <a:rPr sz="1452" b="1" spc="-50" dirty="0">
                <a:latin typeface="Arial"/>
                <a:cs typeface="Arial"/>
              </a:rPr>
              <a:t> </a:t>
            </a:r>
            <a:r>
              <a:rPr sz="1452" b="1" spc="-5" dirty="0">
                <a:latin typeface="Arial"/>
                <a:cs typeface="Arial"/>
              </a:rPr>
              <a:t>Sector</a:t>
            </a:r>
            <a:endParaRPr sz="1452" dirty="0">
              <a:latin typeface="Arial"/>
              <a:cs typeface="Arial"/>
            </a:endParaRPr>
          </a:p>
        </p:txBody>
      </p:sp>
      <p:sp>
        <p:nvSpPr>
          <p:cNvPr id="119" name="TextBox 118">
            <a:extLst>
              <a:ext uri="{FF2B5EF4-FFF2-40B4-BE49-F238E27FC236}">
                <a16:creationId xmlns:a16="http://schemas.microsoft.com/office/drawing/2014/main" id="{D23B2896-B897-AB46-9B57-ACD9684E382D}"/>
              </a:ext>
            </a:extLst>
          </p:cNvPr>
          <p:cNvSpPr txBox="1"/>
          <p:nvPr/>
        </p:nvSpPr>
        <p:spPr>
          <a:xfrm>
            <a:off x="7911419" y="1948657"/>
            <a:ext cx="123731" cy="258209"/>
          </a:xfrm>
          <a:prstGeom prst="rect">
            <a:avLst/>
          </a:prstGeom>
          <a:noFill/>
        </p:spPr>
        <p:txBody>
          <a:bodyPr wrap="square" rtlCol="0">
            <a:spAutoFit/>
          </a:bodyPr>
          <a:lstStyle/>
          <a:p>
            <a:endParaRPr lang="en-SE"/>
          </a:p>
        </p:txBody>
      </p:sp>
      <p:sp>
        <p:nvSpPr>
          <p:cNvPr id="120" name="object 9">
            <a:extLst>
              <a:ext uri="{FF2B5EF4-FFF2-40B4-BE49-F238E27FC236}">
                <a16:creationId xmlns:a16="http://schemas.microsoft.com/office/drawing/2014/main" id="{EA5BDDBA-1FFC-964E-9A19-E7EBF514116A}"/>
              </a:ext>
            </a:extLst>
          </p:cNvPr>
          <p:cNvSpPr txBox="1"/>
          <p:nvPr/>
        </p:nvSpPr>
        <p:spPr>
          <a:xfrm>
            <a:off x="10012969" y="833062"/>
            <a:ext cx="799908" cy="338922"/>
          </a:xfrm>
          <a:prstGeom prst="rect">
            <a:avLst/>
          </a:prstGeom>
        </p:spPr>
        <p:txBody>
          <a:bodyPr vert="horz" wrap="square" lIns="0" tIns="20747" rIns="0" bIns="0" rtlCol="0">
            <a:spAutoFit/>
          </a:bodyPr>
          <a:lstStyle/>
          <a:p>
            <a:pPr marL="11527" marR="4611" indent="34580">
              <a:lnSpc>
                <a:spcPts val="1271"/>
              </a:lnSpc>
              <a:spcBef>
                <a:spcPts val="163"/>
              </a:spcBef>
            </a:pPr>
            <a:r>
              <a:rPr sz="900" dirty="0">
                <a:latin typeface="Arial"/>
                <a:cs typeface="Arial"/>
              </a:rPr>
              <a:t>Public-NPO </a:t>
            </a:r>
            <a:r>
              <a:rPr sz="900" spc="-290" dirty="0">
                <a:latin typeface="Arial"/>
                <a:cs typeface="Arial"/>
              </a:rPr>
              <a:t> </a:t>
            </a:r>
            <a:r>
              <a:rPr sz="900" dirty="0">
                <a:latin typeface="Arial"/>
                <a:cs typeface="Arial"/>
              </a:rPr>
              <a:t>Par</a:t>
            </a:r>
            <a:r>
              <a:rPr sz="900" spc="-5" dirty="0">
                <a:latin typeface="Arial"/>
                <a:cs typeface="Arial"/>
              </a:rPr>
              <a:t>t</a:t>
            </a:r>
            <a:r>
              <a:rPr sz="900" dirty="0">
                <a:latin typeface="Arial"/>
                <a:cs typeface="Arial"/>
              </a:rPr>
              <a:t>nerships</a:t>
            </a:r>
          </a:p>
        </p:txBody>
      </p:sp>
      <p:sp>
        <p:nvSpPr>
          <p:cNvPr id="2" name="TextBox 1">
            <a:extLst>
              <a:ext uri="{FF2B5EF4-FFF2-40B4-BE49-F238E27FC236}">
                <a16:creationId xmlns:a16="http://schemas.microsoft.com/office/drawing/2014/main" id="{120D02AE-94EC-4B4F-8131-2CD01D9F17FA}"/>
              </a:ext>
            </a:extLst>
          </p:cNvPr>
          <p:cNvSpPr txBox="1"/>
          <p:nvPr/>
        </p:nvSpPr>
        <p:spPr>
          <a:xfrm>
            <a:off x="2058698" y="156397"/>
            <a:ext cx="6769225" cy="523220"/>
          </a:xfrm>
          <a:prstGeom prst="rect">
            <a:avLst/>
          </a:prstGeom>
          <a:noFill/>
        </p:spPr>
        <p:txBody>
          <a:bodyPr wrap="none" rtlCol="0">
            <a:spAutoFit/>
          </a:bodyPr>
          <a:lstStyle/>
          <a:p>
            <a:r>
              <a:rPr lang="en-SE" sz="2800" b="1" dirty="0"/>
              <a:t>Three categories of Sustainable Partnerships</a:t>
            </a:r>
          </a:p>
        </p:txBody>
      </p:sp>
      <p:sp>
        <p:nvSpPr>
          <p:cNvPr id="96" name="object 31">
            <a:extLst>
              <a:ext uri="{FF2B5EF4-FFF2-40B4-BE49-F238E27FC236}">
                <a16:creationId xmlns:a16="http://schemas.microsoft.com/office/drawing/2014/main" id="{3F7FAD23-D97D-1946-8EA1-9AB3A2399834}"/>
              </a:ext>
            </a:extLst>
          </p:cNvPr>
          <p:cNvSpPr txBox="1"/>
          <p:nvPr/>
        </p:nvSpPr>
        <p:spPr>
          <a:xfrm>
            <a:off x="4564829" y="2573560"/>
            <a:ext cx="1252305" cy="410324"/>
          </a:xfrm>
          <a:prstGeom prst="rect">
            <a:avLst/>
          </a:prstGeom>
        </p:spPr>
        <p:txBody>
          <a:bodyPr vert="horz" wrap="square" lIns="0" tIns="25356" rIns="0" bIns="0" rtlCol="0">
            <a:spAutoFit/>
          </a:bodyPr>
          <a:lstStyle/>
          <a:p>
            <a:pPr marL="11527" marR="4611">
              <a:lnSpc>
                <a:spcPts val="1452"/>
              </a:lnSpc>
              <a:spcBef>
                <a:spcPts val="199"/>
              </a:spcBef>
            </a:pPr>
            <a:r>
              <a:rPr lang="da-DK" sz="1271" b="1" dirty="0">
                <a:latin typeface="Arial"/>
                <a:cs typeface="Arial"/>
              </a:rPr>
              <a:t>FOCUS ON OUTPUT</a:t>
            </a:r>
            <a:endParaRPr sz="1271" b="1" dirty="0">
              <a:latin typeface="Arial"/>
              <a:cs typeface="Arial"/>
            </a:endParaRPr>
          </a:p>
        </p:txBody>
      </p:sp>
      <p:sp>
        <p:nvSpPr>
          <p:cNvPr id="97" name="object 37">
            <a:extLst>
              <a:ext uri="{FF2B5EF4-FFF2-40B4-BE49-F238E27FC236}">
                <a16:creationId xmlns:a16="http://schemas.microsoft.com/office/drawing/2014/main" id="{31ECA88F-259E-6444-842C-D28E83235BBC}"/>
              </a:ext>
            </a:extLst>
          </p:cNvPr>
          <p:cNvSpPr txBox="1"/>
          <p:nvPr/>
        </p:nvSpPr>
        <p:spPr>
          <a:xfrm>
            <a:off x="6366459" y="2534553"/>
            <a:ext cx="1288036" cy="410324"/>
          </a:xfrm>
          <a:prstGeom prst="rect">
            <a:avLst/>
          </a:prstGeom>
        </p:spPr>
        <p:txBody>
          <a:bodyPr vert="horz" wrap="square" lIns="0" tIns="25356" rIns="0" bIns="0" rtlCol="0">
            <a:spAutoFit/>
          </a:bodyPr>
          <a:lstStyle/>
          <a:p>
            <a:pPr marL="11527" marR="4611">
              <a:lnSpc>
                <a:spcPts val="1452"/>
              </a:lnSpc>
              <a:spcBef>
                <a:spcPts val="199"/>
              </a:spcBef>
            </a:pPr>
            <a:r>
              <a:rPr lang="da-DK" sz="1271" b="1" dirty="0">
                <a:latin typeface="Arial"/>
                <a:cs typeface="Arial"/>
              </a:rPr>
              <a:t>FOCUS ON OUTCOMES</a:t>
            </a:r>
            <a:endParaRPr sz="1271" b="1" dirty="0">
              <a:latin typeface="Arial"/>
              <a:cs typeface="Arial"/>
            </a:endParaRPr>
          </a:p>
        </p:txBody>
      </p:sp>
      <p:sp>
        <p:nvSpPr>
          <p:cNvPr id="98" name="object 37">
            <a:extLst>
              <a:ext uri="{FF2B5EF4-FFF2-40B4-BE49-F238E27FC236}">
                <a16:creationId xmlns:a16="http://schemas.microsoft.com/office/drawing/2014/main" id="{F03FEE48-8E72-CE4A-A5A2-4FA289140BE4}"/>
              </a:ext>
            </a:extLst>
          </p:cNvPr>
          <p:cNvSpPr txBox="1"/>
          <p:nvPr/>
        </p:nvSpPr>
        <p:spPr>
          <a:xfrm>
            <a:off x="8121485" y="2547591"/>
            <a:ext cx="1288036" cy="410324"/>
          </a:xfrm>
          <a:prstGeom prst="rect">
            <a:avLst/>
          </a:prstGeom>
        </p:spPr>
        <p:txBody>
          <a:bodyPr vert="horz" wrap="square" lIns="0" tIns="25356" rIns="0" bIns="0" rtlCol="0">
            <a:spAutoFit/>
          </a:bodyPr>
          <a:lstStyle/>
          <a:p>
            <a:pPr marL="11527" marR="4611">
              <a:lnSpc>
                <a:spcPts val="1452"/>
              </a:lnSpc>
              <a:spcBef>
                <a:spcPts val="199"/>
              </a:spcBef>
            </a:pPr>
            <a:r>
              <a:rPr lang="da-DK" sz="1271" b="1" dirty="0">
                <a:latin typeface="Arial"/>
                <a:cs typeface="Arial"/>
              </a:rPr>
              <a:t>FOCUS ON IMPACT</a:t>
            </a:r>
            <a:endParaRPr sz="1271" b="1" dirty="0">
              <a:latin typeface="Arial"/>
              <a:cs typeface="Arial"/>
            </a:endParaRPr>
          </a:p>
        </p:txBody>
      </p:sp>
      <p:sp>
        <p:nvSpPr>
          <p:cNvPr id="36" name="object 6">
            <a:extLst>
              <a:ext uri="{FF2B5EF4-FFF2-40B4-BE49-F238E27FC236}">
                <a16:creationId xmlns:a16="http://schemas.microsoft.com/office/drawing/2014/main" id="{CAA3DE6A-8744-634A-A653-8853A0C42560}"/>
              </a:ext>
            </a:extLst>
          </p:cNvPr>
          <p:cNvSpPr/>
          <p:nvPr/>
        </p:nvSpPr>
        <p:spPr>
          <a:xfrm>
            <a:off x="9970831" y="1401611"/>
            <a:ext cx="1743041" cy="1539902"/>
          </a:xfrm>
          <a:custGeom>
            <a:avLst/>
            <a:gdLst/>
            <a:ahLst/>
            <a:cxnLst/>
            <a:rect l="l" t="t" r="r" b="b"/>
            <a:pathLst>
              <a:path w="3637279" h="2983229">
                <a:moveTo>
                  <a:pt x="0" y="1491456"/>
                </a:moveTo>
                <a:lnTo>
                  <a:pt x="748" y="1448250"/>
                </a:lnTo>
                <a:lnTo>
                  <a:pt x="2980" y="1405348"/>
                </a:lnTo>
                <a:lnTo>
                  <a:pt x="6674" y="1362768"/>
                </a:lnTo>
                <a:lnTo>
                  <a:pt x="11812" y="1320525"/>
                </a:lnTo>
                <a:lnTo>
                  <a:pt x="18372" y="1278636"/>
                </a:lnTo>
                <a:lnTo>
                  <a:pt x="26335" y="1237119"/>
                </a:lnTo>
                <a:lnTo>
                  <a:pt x="35680" y="1195989"/>
                </a:lnTo>
                <a:lnTo>
                  <a:pt x="46387" y="1155263"/>
                </a:lnTo>
                <a:lnTo>
                  <a:pt x="58436" y="1114958"/>
                </a:lnTo>
                <a:lnTo>
                  <a:pt x="71807" y="1075090"/>
                </a:lnTo>
                <a:lnTo>
                  <a:pt x="86478" y="1035675"/>
                </a:lnTo>
                <a:lnTo>
                  <a:pt x="102431" y="996732"/>
                </a:lnTo>
                <a:lnTo>
                  <a:pt x="119645" y="958275"/>
                </a:lnTo>
                <a:lnTo>
                  <a:pt x="138100" y="920322"/>
                </a:lnTo>
                <a:lnTo>
                  <a:pt x="157775" y="882889"/>
                </a:lnTo>
                <a:lnTo>
                  <a:pt x="178650" y="845992"/>
                </a:lnTo>
                <a:lnTo>
                  <a:pt x="200705" y="809649"/>
                </a:lnTo>
                <a:lnTo>
                  <a:pt x="223921" y="773876"/>
                </a:lnTo>
                <a:lnTo>
                  <a:pt x="248276" y="738689"/>
                </a:lnTo>
                <a:lnTo>
                  <a:pt x="273750" y="704106"/>
                </a:lnTo>
                <a:lnTo>
                  <a:pt x="300323" y="670142"/>
                </a:lnTo>
                <a:lnTo>
                  <a:pt x="327976" y="636814"/>
                </a:lnTo>
                <a:lnTo>
                  <a:pt x="356687" y="604139"/>
                </a:lnTo>
                <a:lnTo>
                  <a:pt x="386437" y="572134"/>
                </a:lnTo>
                <a:lnTo>
                  <a:pt x="417205" y="540814"/>
                </a:lnTo>
                <a:lnTo>
                  <a:pt x="448971" y="510197"/>
                </a:lnTo>
                <a:lnTo>
                  <a:pt x="481715" y="480299"/>
                </a:lnTo>
                <a:lnTo>
                  <a:pt x="515417" y="451137"/>
                </a:lnTo>
                <a:lnTo>
                  <a:pt x="550056" y="422727"/>
                </a:lnTo>
                <a:lnTo>
                  <a:pt x="585612" y="395086"/>
                </a:lnTo>
                <a:lnTo>
                  <a:pt x="622066" y="368231"/>
                </a:lnTo>
                <a:lnTo>
                  <a:pt x="659396" y="342177"/>
                </a:lnTo>
                <a:lnTo>
                  <a:pt x="697583" y="316942"/>
                </a:lnTo>
                <a:lnTo>
                  <a:pt x="736606" y="292542"/>
                </a:lnTo>
                <a:lnTo>
                  <a:pt x="776446" y="268994"/>
                </a:lnTo>
                <a:lnTo>
                  <a:pt x="817081" y="246315"/>
                </a:lnTo>
                <a:lnTo>
                  <a:pt x="858492" y="224520"/>
                </a:lnTo>
                <a:lnTo>
                  <a:pt x="900658" y="203627"/>
                </a:lnTo>
                <a:lnTo>
                  <a:pt x="943560" y="183652"/>
                </a:lnTo>
                <a:lnTo>
                  <a:pt x="987177" y="164612"/>
                </a:lnTo>
                <a:lnTo>
                  <a:pt x="1031489" y="146523"/>
                </a:lnTo>
                <a:lnTo>
                  <a:pt x="1076475" y="129401"/>
                </a:lnTo>
                <a:lnTo>
                  <a:pt x="1122116" y="113265"/>
                </a:lnTo>
                <a:lnTo>
                  <a:pt x="1168391" y="98129"/>
                </a:lnTo>
                <a:lnTo>
                  <a:pt x="1215280" y="84011"/>
                </a:lnTo>
                <a:lnTo>
                  <a:pt x="1262763" y="70926"/>
                </a:lnTo>
                <a:lnTo>
                  <a:pt x="1310820" y="58893"/>
                </a:lnTo>
                <a:lnTo>
                  <a:pt x="1359429" y="47927"/>
                </a:lnTo>
                <a:lnTo>
                  <a:pt x="1408572" y="38045"/>
                </a:lnTo>
                <a:lnTo>
                  <a:pt x="1458228" y="29264"/>
                </a:lnTo>
                <a:lnTo>
                  <a:pt x="1508376" y="21599"/>
                </a:lnTo>
                <a:lnTo>
                  <a:pt x="1558997" y="15068"/>
                </a:lnTo>
                <a:lnTo>
                  <a:pt x="1610070" y="9688"/>
                </a:lnTo>
                <a:lnTo>
                  <a:pt x="1661575" y="5474"/>
                </a:lnTo>
                <a:lnTo>
                  <a:pt x="1713492" y="2444"/>
                </a:lnTo>
                <a:lnTo>
                  <a:pt x="1765801" y="613"/>
                </a:lnTo>
                <a:lnTo>
                  <a:pt x="1818481" y="0"/>
                </a:lnTo>
                <a:lnTo>
                  <a:pt x="1871161" y="613"/>
                </a:lnTo>
                <a:lnTo>
                  <a:pt x="1923469" y="2444"/>
                </a:lnTo>
                <a:lnTo>
                  <a:pt x="1975386" y="5474"/>
                </a:lnTo>
                <a:lnTo>
                  <a:pt x="2026892" y="9688"/>
                </a:lnTo>
                <a:lnTo>
                  <a:pt x="2077965" y="15068"/>
                </a:lnTo>
                <a:lnTo>
                  <a:pt x="2128586" y="21599"/>
                </a:lnTo>
                <a:lnTo>
                  <a:pt x="2178734" y="29264"/>
                </a:lnTo>
                <a:lnTo>
                  <a:pt x="2228390" y="38045"/>
                </a:lnTo>
                <a:lnTo>
                  <a:pt x="2277533" y="47927"/>
                </a:lnTo>
                <a:lnTo>
                  <a:pt x="2326142" y="58893"/>
                </a:lnTo>
                <a:lnTo>
                  <a:pt x="2374199" y="70926"/>
                </a:lnTo>
                <a:lnTo>
                  <a:pt x="2421681" y="84011"/>
                </a:lnTo>
                <a:lnTo>
                  <a:pt x="2468570" y="98129"/>
                </a:lnTo>
                <a:lnTo>
                  <a:pt x="2514846" y="113265"/>
                </a:lnTo>
                <a:lnTo>
                  <a:pt x="2560486" y="129401"/>
                </a:lnTo>
                <a:lnTo>
                  <a:pt x="2605473" y="146523"/>
                </a:lnTo>
                <a:lnTo>
                  <a:pt x="2649785" y="164612"/>
                </a:lnTo>
                <a:lnTo>
                  <a:pt x="2693401" y="183652"/>
                </a:lnTo>
                <a:lnTo>
                  <a:pt x="2736303" y="203627"/>
                </a:lnTo>
                <a:lnTo>
                  <a:pt x="2778470" y="224520"/>
                </a:lnTo>
                <a:lnTo>
                  <a:pt x="2819881" y="246315"/>
                </a:lnTo>
                <a:lnTo>
                  <a:pt x="2860516" y="268994"/>
                </a:lnTo>
                <a:lnTo>
                  <a:pt x="2900356" y="292542"/>
                </a:lnTo>
                <a:lnTo>
                  <a:pt x="2939379" y="316942"/>
                </a:lnTo>
                <a:lnTo>
                  <a:pt x="2977566" y="342177"/>
                </a:lnTo>
                <a:lnTo>
                  <a:pt x="3014896" y="368231"/>
                </a:lnTo>
                <a:lnTo>
                  <a:pt x="3051350" y="395086"/>
                </a:lnTo>
                <a:lnTo>
                  <a:pt x="3086906" y="422727"/>
                </a:lnTo>
                <a:lnTo>
                  <a:pt x="3121545" y="451137"/>
                </a:lnTo>
                <a:lnTo>
                  <a:pt x="3155247" y="480299"/>
                </a:lnTo>
                <a:lnTo>
                  <a:pt x="3187991" y="510197"/>
                </a:lnTo>
                <a:lnTo>
                  <a:pt x="3219757" y="540814"/>
                </a:lnTo>
                <a:lnTo>
                  <a:pt x="3250525" y="572134"/>
                </a:lnTo>
                <a:lnTo>
                  <a:pt x="3280275" y="604139"/>
                </a:lnTo>
                <a:lnTo>
                  <a:pt x="3308986" y="636814"/>
                </a:lnTo>
                <a:lnTo>
                  <a:pt x="3336639" y="670142"/>
                </a:lnTo>
                <a:lnTo>
                  <a:pt x="3363212" y="704106"/>
                </a:lnTo>
                <a:lnTo>
                  <a:pt x="3388686" y="738689"/>
                </a:lnTo>
                <a:lnTo>
                  <a:pt x="3413041" y="773876"/>
                </a:lnTo>
                <a:lnTo>
                  <a:pt x="3436256" y="809649"/>
                </a:lnTo>
                <a:lnTo>
                  <a:pt x="3458312" y="845992"/>
                </a:lnTo>
                <a:lnTo>
                  <a:pt x="3479187" y="882889"/>
                </a:lnTo>
                <a:lnTo>
                  <a:pt x="3498862" y="920322"/>
                </a:lnTo>
                <a:lnTo>
                  <a:pt x="3517317" y="958275"/>
                </a:lnTo>
                <a:lnTo>
                  <a:pt x="3534531" y="996732"/>
                </a:lnTo>
                <a:lnTo>
                  <a:pt x="3550484" y="1035675"/>
                </a:lnTo>
                <a:lnTo>
                  <a:pt x="3565155" y="1075090"/>
                </a:lnTo>
                <a:lnTo>
                  <a:pt x="3578526" y="1114958"/>
                </a:lnTo>
                <a:lnTo>
                  <a:pt x="3590575" y="1155263"/>
                </a:lnTo>
                <a:lnTo>
                  <a:pt x="3601282" y="1195989"/>
                </a:lnTo>
                <a:lnTo>
                  <a:pt x="3610627" y="1237119"/>
                </a:lnTo>
                <a:lnTo>
                  <a:pt x="3618589" y="1278636"/>
                </a:lnTo>
                <a:lnTo>
                  <a:pt x="3625150" y="1320525"/>
                </a:lnTo>
                <a:lnTo>
                  <a:pt x="3630287" y="1362768"/>
                </a:lnTo>
                <a:lnTo>
                  <a:pt x="3633982" y="1405348"/>
                </a:lnTo>
                <a:lnTo>
                  <a:pt x="3636214" y="1448250"/>
                </a:lnTo>
                <a:lnTo>
                  <a:pt x="3636962" y="1491456"/>
                </a:lnTo>
                <a:lnTo>
                  <a:pt x="3636214" y="1534662"/>
                </a:lnTo>
                <a:lnTo>
                  <a:pt x="3633982" y="1577564"/>
                </a:lnTo>
                <a:lnTo>
                  <a:pt x="3630287" y="1620145"/>
                </a:lnTo>
                <a:lnTo>
                  <a:pt x="3625150" y="1662387"/>
                </a:lnTo>
                <a:lnTo>
                  <a:pt x="3618589" y="1704276"/>
                </a:lnTo>
                <a:lnTo>
                  <a:pt x="3610627" y="1745793"/>
                </a:lnTo>
                <a:lnTo>
                  <a:pt x="3601282" y="1786923"/>
                </a:lnTo>
                <a:lnTo>
                  <a:pt x="3590575" y="1827649"/>
                </a:lnTo>
                <a:lnTo>
                  <a:pt x="3578526" y="1867955"/>
                </a:lnTo>
                <a:lnTo>
                  <a:pt x="3565155" y="1907823"/>
                </a:lnTo>
                <a:lnTo>
                  <a:pt x="3550484" y="1947237"/>
                </a:lnTo>
                <a:lnTo>
                  <a:pt x="3534531" y="1986181"/>
                </a:lnTo>
                <a:lnTo>
                  <a:pt x="3517317" y="2024637"/>
                </a:lnTo>
                <a:lnTo>
                  <a:pt x="3498862" y="2062591"/>
                </a:lnTo>
                <a:lnTo>
                  <a:pt x="3479187" y="2100024"/>
                </a:lnTo>
                <a:lnTo>
                  <a:pt x="3458312" y="2136920"/>
                </a:lnTo>
                <a:lnTo>
                  <a:pt x="3436256" y="2173263"/>
                </a:lnTo>
                <a:lnTo>
                  <a:pt x="3413041" y="2209036"/>
                </a:lnTo>
                <a:lnTo>
                  <a:pt x="3388686" y="2244223"/>
                </a:lnTo>
                <a:lnTo>
                  <a:pt x="3363212" y="2278806"/>
                </a:lnTo>
                <a:lnTo>
                  <a:pt x="3336639" y="2312770"/>
                </a:lnTo>
                <a:lnTo>
                  <a:pt x="3308986" y="2346098"/>
                </a:lnTo>
                <a:lnTo>
                  <a:pt x="3280275" y="2378773"/>
                </a:lnTo>
                <a:lnTo>
                  <a:pt x="3250525" y="2410779"/>
                </a:lnTo>
                <a:lnTo>
                  <a:pt x="3219757" y="2442098"/>
                </a:lnTo>
                <a:lnTo>
                  <a:pt x="3187991" y="2472715"/>
                </a:lnTo>
                <a:lnTo>
                  <a:pt x="3155247" y="2502613"/>
                </a:lnTo>
                <a:lnTo>
                  <a:pt x="3121545" y="2531775"/>
                </a:lnTo>
                <a:lnTo>
                  <a:pt x="3086906" y="2560185"/>
                </a:lnTo>
                <a:lnTo>
                  <a:pt x="3051350" y="2587826"/>
                </a:lnTo>
                <a:lnTo>
                  <a:pt x="3014896" y="2614682"/>
                </a:lnTo>
                <a:lnTo>
                  <a:pt x="2977566" y="2640735"/>
                </a:lnTo>
                <a:lnTo>
                  <a:pt x="2939379" y="2665970"/>
                </a:lnTo>
                <a:lnTo>
                  <a:pt x="2900356" y="2690370"/>
                </a:lnTo>
                <a:lnTo>
                  <a:pt x="2860516" y="2713918"/>
                </a:lnTo>
                <a:lnTo>
                  <a:pt x="2819881" y="2736597"/>
                </a:lnTo>
                <a:lnTo>
                  <a:pt x="2778470" y="2758392"/>
                </a:lnTo>
                <a:lnTo>
                  <a:pt x="2736303" y="2779285"/>
                </a:lnTo>
                <a:lnTo>
                  <a:pt x="2693401" y="2799260"/>
                </a:lnTo>
                <a:lnTo>
                  <a:pt x="2649785" y="2818301"/>
                </a:lnTo>
                <a:lnTo>
                  <a:pt x="2605473" y="2836390"/>
                </a:lnTo>
                <a:lnTo>
                  <a:pt x="2560486" y="2853511"/>
                </a:lnTo>
                <a:lnTo>
                  <a:pt x="2514846" y="2869648"/>
                </a:lnTo>
                <a:lnTo>
                  <a:pt x="2468570" y="2884783"/>
                </a:lnTo>
                <a:lnTo>
                  <a:pt x="2421681" y="2898902"/>
                </a:lnTo>
                <a:lnTo>
                  <a:pt x="2374199" y="2911986"/>
                </a:lnTo>
                <a:lnTo>
                  <a:pt x="2326142" y="2924019"/>
                </a:lnTo>
                <a:lnTo>
                  <a:pt x="2277533" y="2934985"/>
                </a:lnTo>
                <a:lnTo>
                  <a:pt x="2228390" y="2944867"/>
                </a:lnTo>
                <a:lnTo>
                  <a:pt x="2178734" y="2953649"/>
                </a:lnTo>
                <a:lnTo>
                  <a:pt x="2128586" y="2961313"/>
                </a:lnTo>
                <a:lnTo>
                  <a:pt x="2077965" y="2967844"/>
                </a:lnTo>
                <a:lnTo>
                  <a:pt x="2026892" y="2973224"/>
                </a:lnTo>
                <a:lnTo>
                  <a:pt x="1975386" y="2977438"/>
                </a:lnTo>
                <a:lnTo>
                  <a:pt x="1923469" y="2980469"/>
                </a:lnTo>
                <a:lnTo>
                  <a:pt x="1871161" y="2982299"/>
                </a:lnTo>
                <a:lnTo>
                  <a:pt x="1818481" y="2982913"/>
                </a:lnTo>
                <a:lnTo>
                  <a:pt x="1765801" y="2982299"/>
                </a:lnTo>
                <a:lnTo>
                  <a:pt x="1713492" y="2980469"/>
                </a:lnTo>
                <a:lnTo>
                  <a:pt x="1661575" y="2977438"/>
                </a:lnTo>
                <a:lnTo>
                  <a:pt x="1610070" y="2973224"/>
                </a:lnTo>
                <a:lnTo>
                  <a:pt x="1558997" y="2967844"/>
                </a:lnTo>
                <a:lnTo>
                  <a:pt x="1508376" y="2961313"/>
                </a:lnTo>
                <a:lnTo>
                  <a:pt x="1458228" y="2953649"/>
                </a:lnTo>
                <a:lnTo>
                  <a:pt x="1408572" y="2944867"/>
                </a:lnTo>
                <a:lnTo>
                  <a:pt x="1359429" y="2934985"/>
                </a:lnTo>
                <a:lnTo>
                  <a:pt x="1310820" y="2924019"/>
                </a:lnTo>
                <a:lnTo>
                  <a:pt x="1262763" y="2911986"/>
                </a:lnTo>
                <a:lnTo>
                  <a:pt x="1215280" y="2898902"/>
                </a:lnTo>
                <a:lnTo>
                  <a:pt x="1168391" y="2884783"/>
                </a:lnTo>
                <a:lnTo>
                  <a:pt x="1122116" y="2869648"/>
                </a:lnTo>
                <a:lnTo>
                  <a:pt x="1076475" y="2853511"/>
                </a:lnTo>
                <a:lnTo>
                  <a:pt x="1031489" y="2836390"/>
                </a:lnTo>
                <a:lnTo>
                  <a:pt x="987177" y="2818301"/>
                </a:lnTo>
                <a:lnTo>
                  <a:pt x="943560" y="2799260"/>
                </a:lnTo>
                <a:lnTo>
                  <a:pt x="900658" y="2779285"/>
                </a:lnTo>
                <a:lnTo>
                  <a:pt x="858492" y="2758392"/>
                </a:lnTo>
                <a:lnTo>
                  <a:pt x="817081" y="2736597"/>
                </a:lnTo>
                <a:lnTo>
                  <a:pt x="776446" y="2713918"/>
                </a:lnTo>
                <a:lnTo>
                  <a:pt x="736606" y="2690370"/>
                </a:lnTo>
                <a:lnTo>
                  <a:pt x="697583" y="2665970"/>
                </a:lnTo>
                <a:lnTo>
                  <a:pt x="659396" y="2640735"/>
                </a:lnTo>
                <a:lnTo>
                  <a:pt x="622066" y="2614682"/>
                </a:lnTo>
                <a:lnTo>
                  <a:pt x="585612" y="2587826"/>
                </a:lnTo>
                <a:lnTo>
                  <a:pt x="550056" y="2560185"/>
                </a:lnTo>
                <a:lnTo>
                  <a:pt x="515417" y="2531775"/>
                </a:lnTo>
                <a:lnTo>
                  <a:pt x="481715" y="2502613"/>
                </a:lnTo>
                <a:lnTo>
                  <a:pt x="448971" y="2472715"/>
                </a:lnTo>
                <a:lnTo>
                  <a:pt x="417205" y="2442098"/>
                </a:lnTo>
                <a:lnTo>
                  <a:pt x="386437" y="2410779"/>
                </a:lnTo>
                <a:lnTo>
                  <a:pt x="356687" y="2378773"/>
                </a:lnTo>
                <a:lnTo>
                  <a:pt x="327976" y="2346098"/>
                </a:lnTo>
                <a:lnTo>
                  <a:pt x="300323" y="2312770"/>
                </a:lnTo>
                <a:lnTo>
                  <a:pt x="273750" y="2278806"/>
                </a:lnTo>
                <a:lnTo>
                  <a:pt x="248276" y="2244223"/>
                </a:lnTo>
                <a:lnTo>
                  <a:pt x="223921" y="2209036"/>
                </a:lnTo>
                <a:lnTo>
                  <a:pt x="200705" y="2173263"/>
                </a:lnTo>
                <a:lnTo>
                  <a:pt x="178650" y="2136920"/>
                </a:lnTo>
                <a:lnTo>
                  <a:pt x="157775" y="2100024"/>
                </a:lnTo>
                <a:lnTo>
                  <a:pt x="138100" y="2062591"/>
                </a:lnTo>
                <a:lnTo>
                  <a:pt x="119645" y="2024637"/>
                </a:lnTo>
                <a:lnTo>
                  <a:pt x="102431" y="1986181"/>
                </a:lnTo>
                <a:lnTo>
                  <a:pt x="86478" y="1947237"/>
                </a:lnTo>
                <a:lnTo>
                  <a:pt x="71807" y="1907823"/>
                </a:lnTo>
                <a:lnTo>
                  <a:pt x="58436" y="1867955"/>
                </a:lnTo>
                <a:lnTo>
                  <a:pt x="46387" y="1827649"/>
                </a:lnTo>
                <a:lnTo>
                  <a:pt x="35680" y="1786923"/>
                </a:lnTo>
                <a:lnTo>
                  <a:pt x="26335" y="1745793"/>
                </a:lnTo>
                <a:lnTo>
                  <a:pt x="18372" y="1704276"/>
                </a:lnTo>
                <a:lnTo>
                  <a:pt x="11812" y="1662387"/>
                </a:lnTo>
                <a:lnTo>
                  <a:pt x="6674" y="1620145"/>
                </a:lnTo>
                <a:lnTo>
                  <a:pt x="2980" y="1577564"/>
                </a:lnTo>
                <a:lnTo>
                  <a:pt x="748" y="1534662"/>
                </a:lnTo>
                <a:lnTo>
                  <a:pt x="0" y="1491456"/>
                </a:lnTo>
                <a:close/>
              </a:path>
            </a:pathLst>
          </a:custGeom>
          <a:ln w="22224">
            <a:solidFill>
              <a:srgbClr val="000000"/>
            </a:solidFill>
          </a:ln>
        </p:spPr>
        <p:txBody>
          <a:bodyPr wrap="square" lIns="0" tIns="0" rIns="0" bIns="0" rtlCol="0"/>
          <a:lstStyle/>
          <a:p>
            <a:endParaRPr sz="1634"/>
          </a:p>
        </p:txBody>
      </p:sp>
      <p:sp>
        <p:nvSpPr>
          <p:cNvPr id="37" name="object 12">
            <a:extLst>
              <a:ext uri="{FF2B5EF4-FFF2-40B4-BE49-F238E27FC236}">
                <a16:creationId xmlns:a16="http://schemas.microsoft.com/office/drawing/2014/main" id="{6AABA1F5-97F6-E841-8F0D-8082EC52AE6B}"/>
              </a:ext>
            </a:extLst>
          </p:cNvPr>
          <p:cNvSpPr txBox="1"/>
          <p:nvPr/>
        </p:nvSpPr>
        <p:spPr>
          <a:xfrm>
            <a:off x="10350551" y="2330122"/>
            <a:ext cx="953810" cy="458556"/>
          </a:xfrm>
          <a:prstGeom prst="rect">
            <a:avLst/>
          </a:prstGeom>
        </p:spPr>
        <p:txBody>
          <a:bodyPr vert="horz" wrap="square" lIns="0" tIns="11526" rIns="0" bIns="0" rtlCol="0">
            <a:spAutoFit/>
          </a:bodyPr>
          <a:lstStyle/>
          <a:p>
            <a:pPr marL="11527" algn="ctr">
              <a:spcBef>
                <a:spcPts val="91"/>
              </a:spcBef>
            </a:pPr>
            <a:r>
              <a:rPr lang="da-DK" sz="1452" b="1" spc="-5" dirty="0">
                <a:latin typeface="Arial"/>
                <a:cs typeface="Arial"/>
              </a:rPr>
              <a:t>Academic</a:t>
            </a:r>
            <a:r>
              <a:rPr sz="1452" b="1" spc="-45" dirty="0">
                <a:latin typeface="Arial"/>
                <a:cs typeface="Arial"/>
              </a:rPr>
              <a:t> </a:t>
            </a:r>
            <a:r>
              <a:rPr sz="1452" b="1" spc="-5" dirty="0">
                <a:latin typeface="Arial"/>
                <a:cs typeface="Arial"/>
              </a:rPr>
              <a:t>Sector</a:t>
            </a:r>
            <a:endParaRPr sz="1452" dirty="0">
              <a:latin typeface="Arial"/>
              <a:cs typeface="Arial"/>
            </a:endParaRPr>
          </a:p>
        </p:txBody>
      </p:sp>
      <p:sp>
        <p:nvSpPr>
          <p:cNvPr id="38" name="object 9">
            <a:extLst>
              <a:ext uri="{FF2B5EF4-FFF2-40B4-BE49-F238E27FC236}">
                <a16:creationId xmlns:a16="http://schemas.microsoft.com/office/drawing/2014/main" id="{BA680F2B-237D-0946-944A-2A4B3F3EB1A1}"/>
              </a:ext>
            </a:extLst>
          </p:cNvPr>
          <p:cNvSpPr txBox="1"/>
          <p:nvPr/>
        </p:nvSpPr>
        <p:spPr>
          <a:xfrm>
            <a:off x="2159265" y="4115312"/>
            <a:ext cx="2037806" cy="348574"/>
          </a:xfrm>
          <a:prstGeom prst="rect">
            <a:avLst/>
          </a:prstGeom>
          <a:solidFill>
            <a:srgbClr val="F5F5F5"/>
          </a:solidFill>
        </p:spPr>
        <p:txBody>
          <a:bodyPr vert="horz" wrap="square" lIns="0" tIns="123905" rIns="0" bIns="0" rtlCol="0">
            <a:spAutoFit/>
          </a:bodyPr>
          <a:lstStyle/>
          <a:p>
            <a:pPr marL="21900">
              <a:spcBef>
                <a:spcPts val="976"/>
              </a:spcBef>
            </a:pPr>
            <a:r>
              <a:rPr lang="da-DK" sz="1452" spc="-5" dirty="0" err="1">
                <a:latin typeface="Arial"/>
                <a:cs typeface="Arial"/>
              </a:rPr>
              <a:t>Examples</a:t>
            </a:r>
            <a:r>
              <a:rPr lang="da-DK" sz="1452" spc="-5" dirty="0">
                <a:latin typeface="Arial"/>
                <a:cs typeface="Arial"/>
              </a:rPr>
              <a:t> of </a:t>
            </a:r>
            <a:r>
              <a:rPr lang="da-DK" sz="1452" spc="-5" dirty="0" err="1">
                <a:latin typeface="Arial"/>
                <a:cs typeface="Arial"/>
              </a:rPr>
              <a:t>activities</a:t>
            </a:r>
            <a:endParaRPr sz="1452" dirty="0">
              <a:latin typeface="Arial"/>
              <a:cs typeface="Arial"/>
            </a:endParaRPr>
          </a:p>
        </p:txBody>
      </p:sp>
    </p:spTree>
    <p:extLst>
      <p:ext uri="{BB962C8B-B14F-4D97-AF65-F5344CB8AC3E}">
        <p14:creationId xmlns:p14="http://schemas.microsoft.com/office/powerpoint/2010/main" val="1375453695"/>
      </p:ext>
    </p:extLst>
  </p:cSld>
  <p:clrMapOvr>
    <a:masterClrMapping/>
  </p:clrMapOvr>
  <mc:AlternateContent xmlns:mc="http://schemas.openxmlformats.org/markup-compatibility/2006" xmlns:p14="http://schemas.microsoft.com/office/powerpoint/2010/main">
    <mc:Choice Requires="p14">
      <p:transition p14:dur="12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sr partnerships">
            <a:hlinkClick r:id="rId2"/>
            <a:extLst>
              <a:ext uri="{FF2B5EF4-FFF2-40B4-BE49-F238E27FC236}">
                <a16:creationId xmlns:a16="http://schemas.microsoft.com/office/drawing/2014/main" id="{B255C510-3924-5943-997D-08132696C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2300" y="5337612"/>
            <a:ext cx="2194955" cy="1108431"/>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4">
            <a:extLst>
              <a:ext uri="{FF2B5EF4-FFF2-40B4-BE49-F238E27FC236}">
                <a16:creationId xmlns:a16="http://schemas.microsoft.com/office/drawing/2014/main" id="{C7BBDF5F-90AB-7A4C-99E0-0E2646B7A805}"/>
              </a:ext>
            </a:extLst>
          </p:cNvPr>
          <p:cNvSpPr txBox="1"/>
          <p:nvPr/>
        </p:nvSpPr>
        <p:spPr>
          <a:xfrm>
            <a:off x="596900" y="1385332"/>
            <a:ext cx="1437875" cy="608288"/>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Business </a:t>
            </a:r>
            <a:r>
              <a:rPr lang="da-DK" sz="1634" spc="-5" dirty="0" err="1">
                <a:latin typeface="Arial"/>
                <a:cs typeface="Arial"/>
              </a:rPr>
              <a:t>perspective</a:t>
            </a:r>
            <a:endParaRPr sz="1634" dirty="0">
              <a:latin typeface="Arial"/>
              <a:cs typeface="Arial"/>
            </a:endParaRPr>
          </a:p>
        </p:txBody>
      </p:sp>
      <p:sp>
        <p:nvSpPr>
          <p:cNvPr id="6" name="object 4">
            <a:extLst>
              <a:ext uri="{FF2B5EF4-FFF2-40B4-BE49-F238E27FC236}">
                <a16:creationId xmlns:a16="http://schemas.microsoft.com/office/drawing/2014/main" id="{ADED45A5-0D9A-3446-874A-3B2386842418}"/>
              </a:ext>
            </a:extLst>
          </p:cNvPr>
          <p:cNvSpPr txBox="1"/>
          <p:nvPr/>
        </p:nvSpPr>
        <p:spPr>
          <a:xfrm>
            <a:off x="586975" y="3236120"/>
            <a:ext cx="1437875" cy="608288"/>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Academic </a:t>
            </a:r>
            <a:r>
              <a:rPr lang="da-DK" sz="1634" spc="-5" dirty="0" err="1">
                <a:latin typeface="Arial"/>
                <a:cs typeface="Arial"/>
              </a:rPr>
              <a:t>perspective</a:t>
            </a:r>
            <a:endParaRPr sz="1634" dirty="0">
              <a:latin typeface="Arial"/>
              <a:cs typeface="Arial"/>
            </a:endParaRPr>
          </a:p>
        </p:txBody>
      </p:sp>
      <p:sp>
        <p:nvSpPr>
          <p:cNvPr id="7" name="object 4">
            <a:extLst>
              <a:ext uri="{FF2B5EF4-FFF2-40B4-BE49-F238E27FC236}">
                <a16:creationId xmlns:a16="http://schemas.microsoft.com/office/drawing/2014/main" id="{D25CEAA9-838D-6F41-81ED-10A6F8DE995C}"/>
              </a:ext>
            </a:extLst>
          </p:cNvPr>
          <p:cNvSpPr txBox="1"/>
          <p:nvPr/>
        </p:nvSpPr>
        <p:spPr>
          <a:xfrm>
            <a:off x="596900" y="2329260"/>
            <a:ext cx="1437875" cy="608288"/>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err="1">
                <a:latin typeface="Arial"/>
                <a:cs typeface="Arial"/>
              </a:rPr>
              <a:t>Government</a:t>
            </a:r>
            <a:r>
              <a:rPr lang="da-DK" sz="1634" spc="-5" dirty="0">
                <a:latin typeface="Arial"/>
                <a:cs typeface="Arial"/>
              </a:rPr>
              <a:t> </a:t>
            </a:r>
            <a:r>
              <a:rPr lang="da-DK" sz="1634" spc="-5" dirty="0" err="1">
                <a:latin typeface="Arial"/>
                <a:cs typeface="Arial"/>
              </a:rPr>
              <a:t>perspective</a:t>
            </a:r>
            <a:endParaRPr sz="1634" dirty="0">
              <a:latin typeface="Arial"/>
              <a:cs typeface="Arial"/>
            </a:endParaRPr>
          </a:p>
        </p:txBody>
      </p:sp>
      <p:sp>
        <p:nvSpPr>
          <p:cNvPr id="8" name="object 4">
            <a:extLst>
              <a:ext uri="{FF2B5EF4-FFF2-40B4-BE49-F238E27FC236}">
                <a16:creationId xmlns:a16="http://schemas.microsoft.com/office/drawing/2014/main" id="{79579105-7261-794D-BD9F-5760012C5A70}"/>
              </a:ext>
            </a:extLst>
          </p:cNvPr>
          <p:cNvSpPr txBox="1"/>
          <p:nvPr/>
        </p:nvSpPr>
        <p:spPr>
          <a:xfrm>
            <a:off x="596900" y="5339317"/>
            <a:ext cx="1437875" cy="608288"/>
          </a:xfrm>
          <a:prstGeom prst="rect">
            <a:avLst/>
          </a:prstGeom>
          <a:solidFill>
            <a:srgbClr val="FFFF00"/>
          </a:solidFill>
          <a:ln w="12699">
            <a:solidFill>
              <a:srgbClr val="EFEFEF"/>
            </a:solidFill>
          </a:ln>
        </p:spPr>
        <p:txBody>
          <a:bodyPr vert="horz" wrap="square" lIns="0" tIns="104311" rIns="0" bIns="0" rtlCol="0">
            <a:spAutoFit/>
          </a:bodyPr>
          <a:lstStyle/>
          <a:p>
            <a:pPr marL="121028">
              <a:spcBef>
                <a:spcPts val="821"/>
              </a:spcBef>
            </a:pPr>
            <a:r>
              <a:rPr lang="da-DK" sz="1634" spc="-5" dirty="0" err="1">
                <a:highlight>
                  <a:srgbClr val="FFFF00"/>
                </a:highlight>
                <a:latin typeface="Arial"/>
                <a:cs typeface="Arial"/>
              </a:rPr>
              <a:t>Beneficiary</a:t>
            </a:r>
            <a:r>
              <a:rPr lang="da-DK" sz="1634" spc="-5" dirty="0">
                <a:highlight>
                  <a:srgbClr val="FFFF00"/>
                </a:highlight>
                <a:latin typeface="Arial"/>
                <a:cs typeface="Arial"/>
              </a:rPr>
              <a:t> </a:t>
            </a:r>
            <a:r>
              <a:rPr lang="da-DK" sz="1634" spc="-5" dirty="0" err="1">
                <a:highlight>
                  <a:srgbClr val="FFFF00"/>
                </a:highlight>
                <a:latin typeface="Arial"/>
                <a:cs typeface="Arial"/>
              </a:rPr>
              <a:t>perspective</a:t>
            </a:r>
            <a:endParaRPr sz="1634" dirty="0">
              <a:highlight>
                <a:srgbClr val="FFFF00"/>
              </a:highlight>
              <a:latin typeface="Arial"/>
              <a:cs typeface="Arial"/>
            </a:endParaRPr>
          </a:p>
        </p:txBody>
      </p:sp>
      <p:sp>
        <p:nvSpPr>
          <p:cNvPr id="9" name="object 4">
            <a:extLst>
              <a:ext uri="{FF2B5EF4-FFF2-40B4-BE49-F238E27FC236}">
                <a16:creationId xmlns:a16="http://schemas.microsoft.com/office/drawing/2014/main" id="{A1AE0653-B11F-3A4D-ACC2-7815CFC84910}"/>
              </a:ext>
            </a:extLst>
          </p:cNvPr>
          <p:cNvSpPr txBox="1"/>
          <p:nvPr/>
        </p:nvSpPr>
        <p:spPr>
          <a:xfrm>
            <a:off x="596900" y="4390043"/>
            <a:ext cx="1437875" cy="608288"/>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NGO </a:t>
            </a:r>
            <a:r>
              <a:rPr lang="da-DK" sz="1634" spc="-5" dirty="0" err="1">
                <a:latin typeface="Arial"/>
                <a:cs typeface="Arial"/>
              </a:rPr>
              <a:t>perspective</a:t>
            </a:r>
            <a:endParaRPr lang="da-DK" sz="1634" spc="-5" dirty="0">
              <a:latin typeface="Arial"/>
              <a:cs typeface="Arial"/>
            </a:endParaRPr>
          </a:p>
        </p:txBody>
      </p:sp>
      <p:grpSp>
        <p:nvGrpSpPr>
          <p:cNvPr id="10" name="object 21">
            <a:extLst>
              <a:ext uri="{FF2B5EF4-FFF2-40B4-BE49-F238E27FC236}">
                <a16:creationId xmlns:a16="http://schemas.microsoft.com/office/drawing/2014/main" id="{BCF0AB3C-BC83-9746-9F5C-CFED33BE7EF6}"/>
              </a:ext>
            </a:extLst>
          </p:cNvPr>
          <p:cNvGrpSpPr/>
          <p:nvPr/>
        </p:nvGrpSpPr>
        <p:grpSpPr>
          <a:xfrm>
            <a:off x="2579312" y="3215075"/>
            <a:ext cx="5097396" cy="69156"/>
            <a:chOff x="3546038" y="3740034"/>
            <a:chExt cx="5616575" cy="76200"/>
          </a:xfrm>
        </p:grpSpPr>
        <p:sp>
          <p:nvSpPr>
            <p:cNvPr id="11" name="object 22">
              <a:extLst>
                <a:ext uri="{FF2B5EF4-FFF2-40B4-BE49-F238E27FC236}">
                  <a16:creationId xmlns:a16="http://schemas.microsoft.com/office/drawing/2014/main" id="{92CF2E55-4A17-CC44-8C08-C85754E1681F}"/>
                </a:ext>
              </a:extLst>
            </p:cNvPr>
            <p:cNvSpPr/>
            <p:nvPr/>
          </p:nvSpPr>
          <p:spPr>
            <a:xfrm>
              <a:off x="3571438" y="3778134"/>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12" name="object 23">
              <a:extLst>
                <a:ext uri="{FF2B5EF4-FFF2-40B4-BE49-F238E27FC236}">
                  <a16:creationId xmlns:a16="http://schemas.microsoft.com/office/drawing/2014/main" id="{42446401-D97F-D74F-A8E4-E445ED67A190}"/>
                </a:ext>
              </a:extLst>
            </p:cNvPr>
            <p:cNvSpPr/>
            <p:nvPr/>
          </p:nvSpPr>
          <p:spPr>
            <a:xfrm>
              <a:off x="3546030" y="374003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13" name="object 21">
            <a:extLst>
              <a:ext uri="{FF2B5EF4-FFF2-40B4-BE49-F238E27FC236}">
                <a16:creationId xmlns:a16="http://schemas.microsoft.com/office/drawing/2014/main" id="{545B5449-B152-9943-8186-22C18E9998EC}"/>
              </a:ext>
            </a:extLst>
          </p:cNvPr>
          <p:cNvGrpSpPr/>
          <p:nvPr/>
        </p:nvGrpSpPr>
        <p:grpSpPr>
          <a:xfrm>
            <a:off x="2556260" y="2179370"/>
            <a:ext cx="5097396" cy="69156"/>
            <a:chOff x="3546038" y="3740034"/>
            <a:chExt cx="5616575" cy="76200"/>
          </a:xfrm>
        </p:grpSpPr>
        <p:sp>
          <p:nvSpPr>
            <p:cNvPr id="14" name="object 22">
              <a:extLst>
                <a:ext uri="{FF2B5EF4-FFF2-40B4-BE49-F238E27FC236}">
                  <a16:creationId xmlns:a16="http://schemas.microsoft.com/office/drawing/2014/main" id="{F8C2581B-C507-AF46-95EC-632968436489}"/>
                </a:ext>
              </a:extLst>
            </p:cNvPr>
            <p:cNvSpPr/>
            <p:nvPr/>
          </p:nvSpPr>
          <p:spPr>
            <a:xfrm>
              <a:off x="3571438" y="3778134"/>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15" name="object 23">
              <a:extLst>
                <a:ext uri="{FF2B5EF4-FFF2-40B4-BE49-F238E27FC236}">
                  <a16:creationId xmlns:a16="http://schemas.microsoft.com/office/drawing/2014/main" id="{11B8D810-941C-DE41-9B42-08C1CF477F9B}"/>
                </a:ext>
              </a:extLst>
            </p:cNvPr>
            <p:cNvSpPr/>
            <p:nvPr/>
          </p:nvSpPr>
          <p:spPr>
            <a:xfrm>
              <a:off x="3546030" y="374003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16" name="object 21">
            <a:extLst>
              <a:ext uri="{FF2B5EF4-FFF2-40B4-BE49-F238E27FC236}">
                <a16:creationId xmlns:a16="http://schemas.microsoft.com/office/drawing/2014/main" id="{97353B27-4D25-DB41-A488-6EA60B51C8C7}"/>
              </a:ext>
            </a:extLst>
          </p:cNvPr>
          <p:cNvGrpSpPr/>
          <p:nvPr/>
        </p:nvGrpSpPr>
        <p:grpSpPr>
          <a:xfrm>
            <a:off x="2602364" y="4244028"/>
            <a:ext cx="5097396" cy="69156"/>
            <a:chOff x="3546038" y="3740034"/>
            <a:chExt cx="5616575" cy="76200"/>
          </a:xfrm>
        </p:grpSpPr>
        <p:sp>
          <p:nvSpPr>
            <p:cNvPr id="17" name="object 22">
              <a:extLst>
                <a:ext uri="{FF2B5EF4-FFF2-40B4-BE49-F238E27FC236}">
                  <a16:creationId xmlns:a16="http://schemas.microsoft.com/office/drawing/2014/main" id="{64E54890-D724-0940-B8A4-473FDEFA7680}"/>
                </a:ext>
              </a:extLst>
            </p:cNvPr>
            <p:cNvSpPr/>
            <p:nvPr/>
          </p:nvSpPr>
          <p:spPr>
            <a:xfrm>
              <a:off x="3571438" y="3778134"/>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18" name="object 23">
              <a:extLst>
                <a:ext uri="{FF2B5EF4-FFF2-40B4-BE49-F238E27FC236}">
                  <a16:creationId xmlns:a16="http://schemas.microsoft.com/office/drawing/2014/main" id="{0CE8A811-6A82-F046-9180-4303ECE45BAD}"/>
                </a:ext>
              </a:extLst>
            </p:cNvPr>
            <p:cNvSpPr/>
            <p:nvPr/>
          </p:nvSpPr>
          <p:spPr>
            <a:xfrm>
              <a:off x="3546030" y="374003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19" name="object 21">
            <a:extLst>
              <a:ext uri="{FF2B5EF4-FFF2-40B4-BE49-F238E27FC236}">
                <a16:creationId xmlns:a16="http://schemas.microsoft.com/office/drawing/2014/main" id="{24E269B8-A418-4249-B1B9-2EDEBB18AC7F}"/>
              </a:ext>
            </a:extLst>
          </p:cNvPr>
          <p:cNvGrpSpPr/>
          <p:nvPr/>
        </p:nvGrpSpPr>
        <p:grpSpPr>
          <a:xfrm>
            <a:off x="2556267" y="5258486"/>
            <a:ext cx="5097396" cy="69156"/>
            <a:chOff x="3546038" y="3740034"/>
            <a:chExt cx="5616575" cy="76200"/>
          </a:xfrm>
        </p:grpSpPr>
        <p:sp>
          <p:nvSpPr>
            <p:cNvPr id="20" name="object 22">
              <a:extLst>
                <a:ext uri="{FF2B5EF4-FFF2-40B4-BE49-F238E27FC236}">
                  <a16:creationId xmlns:a16="http://schemas.microsoft.com/office/drawing/2014/main" id="{AC2F60DB-79B3-2744-A6B8-E83CDCEE877C}"/>
                </a:ext>
              </a:extLst>
            </p:cNvPr>
            <p:cNvSpPr/>
            <p:nvPr/>
          </p:nvSpPr>
          <p:spPr>
            <a:xfrm>
              <a:off x="3571438" y="3778134"/>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21" name="object 23">
              <a:extLst>
                <a:ext uri="{FF2B5EF4-FFF2-40B4-BE49-F238E27FC236}">
                  <a16:creationId xmlns:a16="http://schemas.microsoft.com/office/drawing/2014/main" id="{319900B2-E9F7-D147-92F9-70F74C94EEB4}"/>
                </a:ext>
              </a:extLst>
            </p:cNvPr>
            <p:cNvSpPr/>
            <p:nvPr/>
          </p:nvSpPr>
          <p:spPr>
            <a:xfrm>
              <a:off x="3546030" y="3740035"/>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sp>
        <p:nvSpPr>
          <p:cNvPr id="22" name="TextBox 21">
            <a:extLst>
              <a:ext uri="{FF2B5EF4-FFF2-40B4-BE49-F238E27FC236}">
                <a16:creationId xmlns:a16="http://schemas.microsoft.com/office/drawing/2014/main" id="{C426DC54-93D4-AD4F-A3A8-FF9A717373AC}"/>
              </a:ext>
            </a:extLst>
          </p:cNvPr>
          <p:cNvSpPr txBox="1"/>
          <p:nvPr/>
        </p:nvSpPr>
        <p:spPr>
          <a:xfrm>
            <a:off x="2448987" y="1282183"/>
            <a:ext cx="8543557" cy="1015663"/>
          </a:xfrm>
          <a:prstGeom prst="rect">
            <a:avLst/>
          </a:prstGeom>
          <a:noFill/>
        </p:spPr>
        <p:txBody>
          <a:bodyPr wrap="none" rtlCol="0">
            <a:spAutoFit/>
          </a:bodyPr>
          <a:lstStyle/>
          <a:p>
            <a:pPr marL="171450" indent="-171450">
              <a:buFont typeface="Arial" panose="020B0604020202020204" pitchFamily="34" charset="0"/>
              <a:buChar char="•"/>
            </a:pPr>
            <a:r>
              <a:rPr lang="en-GB" sz="1200" b="1" dirty="0"/>
              <a:t>WANTS</a:t>
            </a:r>
            <a:r>
              <a:rPr lang="en-GB" sz="1200" dirty="0"/>
              <a:t> to go beyond donations, lobbying, adopting simple programmes to integrate sustainability into its own business operations</a:t>
            </a:r>
          </a:p>
          <a:p>
            <a:pPr marL="171450" indent="-171450">
              <a:buFont typeface="Arial" panose="020B0604020202020204" pitchFamily="34" charset="0"/>
              <a:buChar char="•"/>
            </a:pPr>
            <a:r>
              <a:rPr lang="en-GB" sz="1200" dirty="0"/>
              <a:t>Seeking more ambitious product/ process innovations for ‘wicked problems’ where no predefined business/tech solutions exist</a:t>
            </a:r>
          </a:p>
          <a:p>
            <a:pPr marL="171450" indent="-171450">
              <a:buFont typeface="Arial" panose="020B0604020202020204" pitchFamily="34" charset="0"/>
              <a:buChar char="•"/>
            </a:pPr>
            <a:r>
              <a:rPr lang="en-GB" sz="1200" dirty="0"/>
              <a:t>Wants access to expertise on new markets, new geographies, anticipating new regulatory frameworks and legitimacy</a:t>
            </a:r>
          </a:p>
          <a:p>
            <a:pPr marL="171450" indent="-171450">
              <a:buFont typeface="Arial" panose="020B0604020202020204" pitchFamily="34" charset="0"/>
              <a:buChar char="•"/>
            </a:pPr>
            <a:r>
              <a:rPr lang="en-GB" sz="1200" b="1" dirty="0"/>
              <a:t>CONTRIBUTING</a:t>
            </a:r>
            <a:r>
              <a:rPr lang="en-GB" sz="1200" dirty="0"/>
              <a:t> resources, expertise and short-term execution</a:t>
            </a:r>
          </a:p>
          <a:p>
            <a:pPr marL="171450" indent="-171450">
              <a:buFont typeface="Arial" panose="020B0604020202020204" pitchFamily="34" charset="0"/>
              <a:buChar char="•"/>
            </a:pPr>
            <a:endParaRPr lang="en-SE" sz="1200" dirty="0"/>
          </a:p>
        </p:txBody>
      </p:sp>
      <p:sp>
        <p:nvSpPr>
          <p:cNvPr id="26" name="TextBox 25">
            <a:extLst>
              <a:ext uri="{FF2B5EF4-FFF2-40B4-BE49-F238E27FC236}">
                <a16:creationId xmlns:a16="http://schemas.microsoft.com/office/drawing/2014/main" id="{29EA3775-4DCE-FF4D-BA58-2CF1C10B18EE}"/>
              </a:ext>
            </a:extLst>
          </p:cNvPr>
          <p:cNvSpPr txBox="1"/>
          <p:nvPr/>
        </p:nvSpPr>
        <p:spPr>
          <a:xfrm>
            <a:off x="2457388" y="2315135"/>
            <a:ext cx="9425850" cy="830997"/>
          </a:xfrm>
          <a:prstGeom prst="rect">
            <a:avLst/>
          </a:prstGeom>
          <a:noFill/>
        </p:spPr>
        <p:txBody>
          <a:bodyPr wrap="none" rtlCol="0">
            <a:spAutoFit/>
          </a:bodyPr>
          <a:lstStyle/>
          <a:p>
            <a:pPr marL="171450" indent="-171450">
              <a:buFont typeface="Arial" panose="020B0604020202020204" pitchFamily="34" charset="0"/>
              <a:buChar char="•"/>
            </a:pPr>
            <a:r>
              <a:rPr lang="en-GB" sz="1200" b="1" dirty="0"/>
              <a:t>WANTS</a:t>
            </a:r>
            <a:r>
              <a:rPr lang="en-GB" sz="1200" dirty="0"/>
              <a:t> to seek</a:t>
            </a:r>
            <a:r>
              <a:rPr lang="en-SE" sz="1200" dirty="0"/>
              <a:t> contributions when sustainability problems are not addressed</a:t>
            </a:r>
          </a:p>
          <a:p>
            <a:pPr marL="171450" indent="-171450">
              <a:buFont typeface="Arial" panose="020B0604020202020204" pitchFamily="34" charset="0"/>
              <a:buChar char="•"/>
            </a:pPr>
            <a:r>
              <a:rPr lang="en-SE" sz="1200" dirty="0"/>
              <a:t>Supporting societal development by corporate expertise, technologies and resources</a:t>
            </a:r>
          </a:p>
          <a:p>
            <a:pPr marL="171450" indent="-171450">
              <a:buFont typeface="Arial" panose="020B0604020202020204" pitchFamily="34" charset="0"/>
              <a:buChar char="•"/>
            </a:pPr>
            <a:r>
              <a:rPr lang="en-SE" sz="1200" dirty="0"/>
              <a:t>Seeking national and/or international collaborations on what are profoundly transnational issues, i.e. clean water, air, human rights </a:t>
            </a:r>
          </a:p>
          <a:p>
            <a:pPr marL="171450" indent="-171450">
              <a:buFont typeface="Arial" panose="020B0604020202020204" pitchFamily="34" charset="0"/>
              <a:buChar char="•"/>
            </a:pPr>
            <a:r>
              <a:rPr lang="en-SE" sz="1200" b="1" dirty="0"/>
              <a:t>CONTRIBUTING</a:t>
            </a:r>
            <a:r>
              <a:rPr lang="en-SE" sz="1200" dirty="0"/>
              <a:t> supportive gradual regulatory frameworks and institutionalizing sustainable development norms and laws for societal betterment</a:t>
            </a:r>
          </a:p>
        </p:txBody>
      </p:sp>
      <p:sp>
        <p:nvSpPr>
          <p:cNvPr id="27" name="TextBox 26">
            <a:extLst>
              <a:ext uri="{FF2B5EF4-FFF2-40B4-BE49-F238E27FC236}">
                <a16:creationId xmlns:a16="http://schemas.microsoft.com/office/drawing/2014/main" id="{48B61DF4-D36F-154B-AE23-95A56EFEDB3E}"/>
              </a:ext>
            </a:extLst>
          </p:cNvPr>
          <p:cNvSpPr txBox="1"/>
          <p:nvPr/>
        </p:nvSpPr>
        <p:spPr>
          <a:xfrm>
            <a:off x="2457388" y="411957"/>
            <a:ext cx="8122865" cy="461665"/>
          </a:xfrm>
          <a:prstGeom prst="rect">
            <a:avLst/>
          </a:prstGeom>
          <a:noFill/>
        </p:spPr>
        <p:txBody>
          <a:bodyPr wrap="none" rtlCol="0">
            <a:spAutoFit/>
          </a:bodyPr>
          <a:lstStyle/>
          <a:p>
            <a:r>
              <a:rPr lang="en-SE" sz="2400" b="1" dirty="0"/>
              <a:t>Partners’ </a:t>
            </a:r>
            <a:r>
              <a:rPr lang="en-SE" sz="2400" b="1" u="sng" dirty="0"/>
              <a:t>wants</a:t>
            </a:r>
            <a:r>
              <a:rPr lang="en-SE" sz="2400" b="1" dirty="0"/>
              <a:t> and </a:t>
            </a:r>
            <a:r>
              <a:rPr lang="en-SE" sz="2400" b="1" u="sng" dirty="0"/>
              <a:t>contributions</a:t>
            </a:r>
            <a:r>
              <a:rPr lang="en-SE" sz="2400" b="1" dirty="0"/>
              <a:t> to sustainable partnerships </a:t>
            </a:r>
          </a:p>
        </p:txBody>
      </p:sp>
      <p:pic>
        <p:nvPicPr>
          <p:cNvPr id="28" name="Picture 2" descr="Image result for un partnership for the goals">
            <a:hlinkClick r:id="rId4"/>
            <a:extLst>
              <a:ext uri="{FF2B5EF4-FFF2-40B4-BE49-F238E27FC236}">
                <a16:creationId xmlns:a16="http://schemas.microsoft.com/office/drawing/2014/main" id="{6BABE9B9-E3DF-3148-A21C-E5BE6A5ED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09" y="203606"/>
            <a:ext cx="1076491" cy="107649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082BFD5-7F15-4248-92EF-DAE6362411BD}"/>
              </a:ext>
            </a:extLst>
          </p:cNvPr>
          <p:cNvSpPr txBox="1"/>
          <p:nvPr/>
        </p:nvSpPr>
        <p:spPr>
          <a:xfrm>
            <a:off x="2457388" y="3348507"/>
            <a:ext cx="9669698" cy="830997"/>
          </a:xfrm>
          <a:prstGeom prst="rect">
            <a:avLst/>
          </a:prstGeom>
          <a:noFill/>
        </p:spPr>
        <p:txBody>
          <a:bodyPr wrap="none" rtlCol="0">
            <a:spAutoFit/>
          </a:bodyPr>
          <a:lstStyle/>
          <a:p>
            <a:pPr marL="171450" indent="-171450">
              <a:buFont typeface="Arial" panose="020B0604020202020204" pitchFamily="34" charset="0"/>
              <a:buChar char="•"/>
            </a:pPr>
            <a:r>
              <a:rPr lang="en-GB" sz="1200" b="1" dirty="0"/>
              <a:t>WANTS </a:t>
            </a:r>
            <a:r>
              <a:rPr lang="en-GB" sz="1200" dirty="0"/>
              <a:t>to c</a:t>
            </a:r>
            <a:r>
              <a:rPr lang="en-SE" sz="1200" dirty="0"/>
              <a:t>ontribute facts, evidence, novel knowledge to stimulate societal development</a:t>
            </a:r>
          </a:p>
          <a:p>
            <a:pPr marL="171450" indent="-171450">
              <a:buFont typeface="Arial" panose="020B0604020202020204" pitchFamily="34" charset="0"/>
              <a:buChar char="•"/>
            </a:pPr>
            <a:r>
              <a:rPr lang="en-SE" sz="1200" dirty="0"/>
              <a:t>Researching in support of societal development by novel insights, evidence, technologies (incl. aggregate data: ‘what works what does not work’)</a:t>
            </a:r>
          </a:p>
          <a:p>
            <a:pPr marL="171450" indent="-171450">
              <a:buFont typeface="Arial" panose="020B0604020202020204" pitchFamily="34" charset="0"/>
              <a:buChar char="•"/>
            </a:pPr>
            <a:r>
              <a:rPr lang="en-SE" sz="1200" dirty="0"/>
              <a:t>Educating in support of  national and/or international collaborations on what are profouonndly transnational issues, i.e. clean water, air, human rights</a:t>
            </a:r>
          </a:p>
          <a:p>
            <a:pPr marL="171450" indent="-171450">
              <a:buFont typeface="Arial" panose="020B0604020202020204" pitchFamily="34" charset="0"/>
              <a:buChar char="•"/>
            </a:pPr>
            <a:r>
              <a:rPr lang="en-SE" sz="1200" b="1" dirty="0"/>
              <a:t>CONTRIBUTING</a:t>
            </a:r>
            <a:r>
              <a:rPr lang="en-SE" sz="1200" dirty="0"/>
              <a:t> facts and a unique value-free space for testing innovative solutions to sustainable development </a:t>
            </a:r>
          </a:p>
        </p:txBody>
      </p:sp>
      <p:sp>
        <p:nvSpPr>
          <p:cNvPr id="30" name="TextBox 29">
            <a:extLst>
              <a:ext uri="{FF2B5EF4-FFF2-40B4-BE49-F238E27FC236}">
                <a16:creationId xmlns:a16="http://schemas.microsoft.com/office/drawing/2014/main" id="{E8644AEA-6F16-7B40-A95B-C2D09B3D03FD}"/>
              </a:ext>
            </a:extLst>
          </p:cNvPr>
          <p:cNvSpPr txBox="1"/>
          <p:nvPr/>
        </p:nvSpPr>
        <p:spPr>
          <a:xfrm>
            <a:off x="2556260" y="4412841"/>
            <a:ext cx="8436284" cy="646331"/>
          </a:xfrm>
          <a:prstGeom prst="rect">
            <a:avLst/>
          </a:prstGeom>
          <a:noFill/>
        </p:spPr>
        <p:txBody>
          <a:bodyPr wrap="none" rtlCol="0">
            <a:spAutoFit/>
          </a:bodyPr>
          <a:lstStyle/>
          <a:p>
            <a:pPr marL="171450" indent="-171450">
              <a:buFont typeface="Arial" panose="020B0604020202020204" pitchFamily="34" charset="0"/>
              <a:buChar char="•"/>
            </a:pPr>
            <a:r>
              <a:rPr lang="en-GB" sz="1200" b="1" dirty="0"/>
              <a:t>WANTS</a:t>
            </a:r>
            <a:r>
              <a:rPr lang="en-GB" sz="1200" dirty="0"/>
              <a:t> to focus on the beneficiary perspective of partnerships </a:t>
            </a:r>
          </a:p>
          <a:p>
            <a:pPr marL="171450" indent="-171450">
              <a:buFont typeface="Arial" panose="020B0604020202020204" pitchFamily="34" charset="0"/>
              <a:buChar char="•"/>
            </a:pPr>
            <a:r>
              <a:rPr lang="en-GB" sz="1200" dirty="0"/>
              <a:t>Challenging market solutions and governmental deficiencies to societal development</a:t>
            </a:r>
            <a:endParaRPr lang="en-SE" sz="1200" dirty="0"/>
          </a:p>
          <a:p>
            <a:pPr marL="171450" indent="-171450">
              <a:buFont typeface="Arial" panose="020B0604020202020204" pitchFamily="34" charset="0"/>
              <a:buChar char="•"/>
            </a:pPr>
            <a:r>
              <a:rPr lang="en-SE" sz="1200" b="1" dirty="0"/>
              <a:t>CONTRIBUTING </a:t>
            </a:r>
            <a:r>
              <a:rPr lang="en-SE" sz="1200" dirty="0"/>
              <a:t>longstanding granular on-the-ground local knowledge of needs, concerns and how to mobilize local communities</a:t>
            </a:r>
          </a:p>
        </p:txBody>
      </p:sp>
      <p:sp>
        <p:nvSpPr>
          <p:cNvPr id="31" name="TextBox 30">
            <a:extLst>
              <a:ext uri="{FF2B5EF4-FFF2-40B4-BE49-F238E27FC236}">
                <a16:creationId xmlns:a16="http://schemas.microsoft.com/office/drawing/2014/main" id="{7AB84BC7-4199-1741-8A52-76D94DC7B115}"/>
              </a:ext>
            </a:extLst>
          </p:cNvPr>
          <p:cNvSpPr txBox="1"/>
          <p:nvPr/>
        </p:nvSpPr>
        <p:spPr>
          <a:xfrm>
            <a:off x="2456620" y="5485940"/>
            <a:ext cx="6889643" cy="461665"/>
          </a:xfrm>
          <a:prstGeom prst="rect">
            <a:avLst/>
          </a:prstGeom>
          <a:noFill/>
        </p:spPr>
        <p:txBody>
          <a:bodyPr wrap="none" rtlCol="0">
            <a:spAutoFit/>
          </a:bodyPr>
          <a:lstStyle/>
          <a:p>
            <a:pPr marL="171450" indent="-171450">
              <a:buFont typeface="Arial" panose="020B0604020202020204" pitchFamily="34" charset="0"/>
              <a:buChar char="•"/>
            </a:pPr>
            <a:r>
              <a:rPr lang="en-GB" sz="1200" b="1" dirty="0">
                <a:highlight>
                  <a:srgbClr val="FFFF00"/>
                </a:highlight>
              </a:rPr>
              <a:t>WANTS</a:t>
            </a:r>
            <a:r>
              <a:rPr lang="en-GB" sz="1200" dirty="0">
                <a:highlight>
                  <a:srgbClr val="FFFF00"/>
                </a:highlight>
              </a:rPr>
              <a:t> </a:t>
            </a:r>
            <a:r>
              <a:rPr lang="en-GB" sz="1200" dirty="0" err="1">
                <a:highlight>
                  <a:srgbClr val="FFFF00"/>
                </a:highlight>
              </a:rPr>
              <a:t>longterm</a:t>
            </a:r>
            <a:r>
              <a:rPr lang="en-GB" sz="1200" dirty="0">
                <a:highlight>
                  <a:srgbClr val="FFFF00"/>
                </a:highlight>
              </a:rPr>
              <a:t> access to good governance, health, education, security, peace and a good environment</a:t>
            </a:r>
          </a:p>
          <a:p>
            <a:pPr marL="171450" indent="-171450">
              <a:buFont typeface="Arial" panose="020B0604020202020204" pitchFamily="34" charset="0"/>
              <a:buChar char="•"/>
            </a:pPr>
            <a:r>
              <a:rPr lang="en-SE" sz="1200" b="1" dirty="0">
                <a:highlight>
                  <a:srgbClr val="FFFF00"/>
                </a:highlight>
              </a:rPr>
              <a:t>CONTRIBUTING</a:t>
            </a:r>
            <a:r>
              <a:rPr lang="en-SE" sz="1200" dirty="0">
                <a:highlight>
                  <a:srgbClr val="FFFF00"/>
                </a:highlight>
              </a:rPr>
              <a:t>: societal development, ddevelopment of local communities and peace</a:t>
            </a:r>
          </a:p>
        </p:txBody>
      </p:sp>
      <p:sp>
        <p:nvSpPr>
          <p:cNvPr id="32" name="TextBox 31">
            <a:extLst>
              <a:ext uri="{FF2B5EF4-FFF2-40B4-BE49-F238E27FC236}">
                <a16:creationId xmlns:a16="http://schemas.microsoft.com/office/drawing/2014/main" id="{724DAAB6-96CF-C448-81D9-E7E5910B2F2D}"/>
              </a:ext>
            </a:extLst>
          </p:cNvPr>
          <p:cNvSpPr txBox="1"/>
          <p:nvPr/>
        </p:nvSpPr>
        <p:spPr>
          <a:xfrm>
            <a:off x="2628969" y="6283859"/>
            <a:ext cx="6084871" cy="307777"/>
          </a:xfrm>
          <a:prstGeom prst="rect">
            <a:avLst/>
          </a:prstGeom>
          <a:noFill/>
        </p:spPr>
        <p:txBody>
          <a:bodyPr wrap="none" rtlCol="0">
            <a:spAutoFit/>
          </a:bodyPr>
          <a:lstStyle/>
          <a:p>
            <a:r>
              <a:rPr lang="en-GB" sz="1400" i="1" dirty="0"/>
              <a:t>R</a:t>
            </a:r>
            <a:r>
              <a:rPr lang="en-SE" sz="1400" i="1" dirty="0"/>
              <a:t>eference, drawing on: Stadtler and Kourola, in press, Cambridge university Press</a:t>
            </a:r>
          </a:p>
        </p:txBody>
      </p:sp>
    </p:spTree>
    <p:extLst>
      <p:ext uri="{BB962C8B-B14F-4D97-AF65-F5344CB8AC3E}">
        <p14:creationId xmlns:p14="http://schemas.microsoft.com/office/powerpoint/2010/main" val="313111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E0E90C-2991-F149-903F-FB97B93FA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685126"/>
            <a:ext cx="7380312" cy="1227510"/>
          </a:xfrm>
          <a:prstGeom prst="rect">
            <a:avLst/>
          </a:prstGeom>
        </p:spPr>
      </p:pic>
      <p:sp>
        <p:nvSpPr>
          <p:cNvPr id="5" name="TextBox 4">
            <a:extLst>
              <a:ext uri="{FF2B5EF4-FFF2-40B4-BE49-F238E27FC236}">
                <a16:creationId xmlns:a16="http://schemas.microsoft.com/office/drawing/2014/main" id="{5871AE4D-8A14-0942-A435-6DBAE4B87852}"/>
              </a:ext>
            </a:extLst>
          </p:cNvPr>
          <p:cNvSpPr txBox="1"/>
          <p:nvPr/>
        </p:nvSpPr>
        <p:spPr>
          <a:xfrm>
            <a:off x="2279576" y="2912636"/>
            <a:ext cx="6752811" cy="338554"/>
          </a:xfrm>
          <a:prstGeom prst="rect">
            <a:avLst/>
          </a:prstGeom>
          <a:noFill/>
        </p:spPr>
        <p:txBody>
          <a:bodyPr wrap="none" rtlCol="0">
            <a:spAutoFit/>
          </a:bodyPr>
          <a:lstStyle/>
          <a:p>
            <a:r>
              <a:rPr lang="en-US" sz="1600" b="1" dirty="0"/>
              <a:t>Number of Partnerships registered with the UN in support of the SDGs (2020)</a:t>
            </a:r>
          </a:p>
        </p:txBody>
      </p:sp>
      <p:sp>
        <p:nvSpPr>
          <p:cNvPr id="6" name="TextBox 5">
            <a:extLst>
              <a:ext uri="{FF2B5EF4-FFF2-40B4-BE49-F238E27FC236}">
                <a16:creationId xmlns:a16="http://schemas.microsoft.com/office/drawing/2014/main" id="{5026702F-D787-564D-84D9-1B20F7C2693C}"/>
              </a:ext>
            </a:extLst>
          </p:cNvPr>
          <p:cNvSpPr txBox="1"/>
          <p:nvPr/>
        </p:nvSpPr>
        <p:spPr>
          <a:xfrm>
            <a:off x="762000" y="3539510"/>
            <a:ext cx="10934700" cy="2677656"/>
          </a:xfrm>
          <a:prstGeom prst="rect">
            <a:avLst/>
          </a:prstGeom>
          <a:noFill/>
        </p:spPr>
        <p:txBody>
          <a:bodyPr wrap="square" rtlCol="0">
            <a:spAutoFit/>
          </a:bodyPr>
          <a:lstStyle/>
          <a:p>
            <a:r>
              <a:rPr lang="en-US" sz="2400" b="1" dirty="0">
                <a:highlight>
                  <a:srgbClr val="FFFF00"/>
                </a:highlight>
              </a:rPr>
              <a:t>But</a:t>
            </a:r>
            <a:r>
              <a:rPr lang="en-US" sz="2400" b="1" dirty="0"/>
              <a:t>: Studies show that cross-sector partnerships rarely reach expectations. According to the Global Sustainability Partnership Database: </a:t>
            </a:r>
          </a:p>
          <a:p>
            <a:endParaRPr lang="en-US" sz="2400" b="1" dirty="0"/>
          </a:p>
          <a:p>
            <a:pPr marL="285750" indent="-285750">
              <a:buFont typeface="Arial" panose="020B0604020202020204" pitchFamily="34" charset="0"/>
              <a:buChar char="•"/>
            </a:pPr>
            <a:r>
              <a:rPr lang="en-US" sz="2400" b="1" dirty="0"/>
              <a:t>38% of partnerships show no activities at all;</a:t>
            </a:r>
          </a:p>
          <a:p>
            <a:pPr marL="285750" indent="-285750">
              <a:buFont typeface="Arial" panose="020B0604020202020204" pitchFamily="34" charset="0"/>
              <a:buChar char="•"/>
            </a:pPr>
            <a:r>
              <a:rPr lang="en-US" sz="2400" b="1" dirty="0"/>
              <a:t>26% of partnerships, outputs did not match expectations</a:t>
            </a:r>
          </a:p>
          <a:p>
            <a:pPr marL="285750" indent="-285750">
              <a:buFont typeface="Arial" panose="020B0604020202020204" pitchFamily="34" charset="0"/>
              <a:buChar char="•"/>
            </a:pPr>
            <a:r>
              <a:rPr lang="en-US" sz="2400" b="1" dirty="0"/>
              <a:t>12% of partnerships, some outputs matched expectations</a:t>
            </a:r>
          </a:p>
          <a:p>
            <a:pPr marL="285750" indent="-285750">
              <a:buFont typeface="Arial" panose="020B0604020202020204" pitchFamily="34" charset="0"/>
              <a:buChar char="•"/>
            </a:pPr>
            <a:r>
              <a:rPr lang="en-US" sz="2400" b="1" dirty="0"/>
              <a:t>24% of partnerships, all output matched expectations </a:t>
            </a:r>
          </a:p>
        </p:txBody>
      </p:sp>
      <p:sp>
        <p:nvSpPr>
          <p:cNvPr id="7" name="Title 1">
            <a:extLst>
              <a:ext uri="{FF2B5EF4-FFF2-40B4-BE49-F238E27FC236}">
                <a16:creationId xmlns:a16="http://schemas.microsoft.com/office/drawing/2014/main" id="{5C90418F-CB02-FB4E-9D6C-984EFCCEE269}"/>
              </a:ext>
            </a:extLst>
          </p:cNvPr>
          <p:cNvSpPr txBox="1">
            <a:spLocks/>
          </p:cNvSpPr>
          <p:nvPr/>
        </p:nvSpPr>
        <p:spPr>
          <a:xfrm>
            <a:off x="2049442" y="261134"/>
            <a:ext cx="8153400" cy="685800"/>
          </a:xfrm>
          <a:prstGeom prst="rect">
            <a:avLst/>
          </a:prstGeom>
        </p:spPr>
        <p:txBody>
          <a:bodyPr vert="horz" lIns="91440" tIns="45720" rIns="91440" bIns="45720" rtlCol="0" anchor="b">
            <a:normAutofit fontScale="40000" lnSpcReduction="20000"/>
          </a:bodyPr>
          <a:lstStyle>
            <a:lvl1pPr algn="ctr" defTabSz="457200" rtl="0" eaLnBrk="1" latinLnBrk="0" hangingPunct="1">
              <a:lnSpc>
                <a:spcPct val="90000"/>
              </a:lnSpc>
              <a:spcBef>
                <a:spcPct val="0"/>
              </a:spcBef>
              <a:buNone/>
              <a:defRPr sz="6000" b="1" i="0" kern="1200">
                <a:solidFill>
                  <a:srgbClr val="1E3250"/>
                </a:solidFill>
                <a:latin typeface="+mj-lt"/>
                <a:ea typeface="+mj-ea"/>
                <a:cs typeface="Calibri" panose="020F0502020204030204" pitchFamily="34" charset="0"/>
              </a:defRPr>
            </a:lvl1pPr>
          </a:lstStyle>
          <a:p>
            <a:r>
              <a:rPr lang="en-US">
                <a:solidFill>
                  <a:schemeClr val="tx1"/>
                </a:solidFill>
              </a:rPr>
              <a:t>Why Do We Discuss Partnerships as a Leadership Challenge? </a:t>
            </a:r>
            <a:endParaRPr lang="en-US" dirty="0">
              <a:solidFill>
                <a:schemeClr val="tx1"/>
              </a:solidFill>
            </a:endParaRPr>
          </a:p>
        </p:txBody>
      </p:sp>
      <p:pic>
        <p:nvPicPr>
          <p:cNvPr id="8" name="Picture 2" descr="Image result for un partnership for the goals">
            <a:hlinkClick r:id="rId3"/>
            <a:extLst>
              <a:ext uri="{FF2B5EF4-FFF2-40B4-BE49-F238E27FC236}">
                <a16:creationId xmlns:a16="http://schemas.microsoft.com/office/drawing/2014/main" id="{5FE16813-E1A8-7147-B5B7-C1F2DF023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09" y="203606"/>
            <a:ext cx="1374628" cy="137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1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18</a:t>
            </a:fld>
            <a:endParaRPr lang="en-US" dirty="0"/>
          </a:p>
        </p:txBody>
      </p:sp>
      <p:sp>
        <p:nvSpPr>
          <p:cNvPr id="6" name="Text Placeholder 5"/>
          <p:cNvSpPr>
            <a:spLocks noGrp="1"/>
          </p:cNvSpPr>
          <p:nvPr>
            <p:ph type="body" sz="quarter" idx="10"/>
          </p:nvPr>
        </p:nvSpPr>
        <p:spPr>
          <a:xfrm>
            <a:off x="670343" y="990600"/>
            <a:ext cx="4689339" cy="4648200"/>
          </a:xfrm>
        </p:spPr>
        <p:txBody>
          <a:bodyPr/>
          <a:lstStyle/>
          <a:p>
            <a:pPr algn="ctr"/>
            <a:r>
              <a:rPr lang="en-US" sz="2800" i="1" dirty="0"/>
              <a:t>PRME </a:t>
            </a:r>
          </a:p>
          <a:p>
            <a:pPr algn="ctr"/>
            <a:r>
              <a:rPr lang="en-US" sz="2800" i="1"/>
              <a:t>– a </a:t>
            </a:r>
            <a:r>
              <a:rPr lang="en-US" sz="2800" i="1" dirty="0"/>
              <a:t>focus on partnerships in Management Education</a:t>
            </a:r>
          </a:p>
          <a:p>
            <a:pPr algn="ctr"/>
            <a:endParaRPr lang="en-US" sz="2800" i="1" dirty="0"/>
          </a:p>
          <a:p>
            <a:pPr marL="514350" indent="-514350">
              <a:buAutoNum type="arabicPeriod"/>
            </a:pPr>
            <a:r>
              <a:rPr lang="en-US" sz="2800" i="1" dirty="0"/>
              <a:t>SUCCESS </a:t>
            </a:r>
            <a:r>
              <a:rPr lang="en-US" sz="2800" b="0" i="1" dirty="0"/>
              <a:t>(redefinition)</a:t>
            </a:r>
          </a:p>
          <a:p>
            <a:pPr marL="514350" indent="-514350">
              <a:buAutoNum type="arabicPeriod"/>
            </a:pPr>
            <a:r>
              <a:rPr lang="en-US" sz="2800" i="1" dirty="0"/>
              <a:t>SOCIETY </a:t>
            </a:r>
            <a:r>
              <a:rPr lang="en-US" sz="2800" b="0" i="1" dirty="0"/>
              <a:t>(what’s the goal)</a:t>
            </a:r>
          </a:p>
          <a:p>
            <a:pPr marL="514350" indent="-514350">
              <a:buAutoNum type="arabicPeriod"/>
            </a:pPr>
            <a:r>
              <a:rPr lang="en-US" sz="2800" i="1" dirty="0"/>
              <a:t>SKILLS </a:t>
            </a:r>
            <a:r>
              <a:rPr lang="en-US" sz="2800" b="0" i="1" dirty="0"/>
              <a:t>(pedagogies)</a:t>
            </a:r>
          </a:p>
          <a:p>
            <a:endParaRPr lang="en-US" sz="2800" i="1" dirty="0"/>
          </a:p>
        </p:txBody>
      </p:sp>
      <p:pic>
        <p:nvPicPr>
          <p:cNvPr id="8" name="Picture 12" descr="H:\PRME\004_ADMIN\001_CorporateIdentity\001_Logos\12_Six Principles\Six Principles Assets\P5.pn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1336" b="13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H:\PRME\004_ADMIN\001_CorporateIdentity\001_Logos\12_Six Principles\Six Principles Assets\P6.png"/>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1336" b="13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descr="H:\PRME\004_ADMIN\001_CorporateIdentity\001_Logos\12_Six Principles\Six Principles Assets\P2.png"/>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t="1521" b="15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descr="H:\PRME\004_ADMIN\001_CorporateIdentity\001_Logos\12_Six Principles\Six Principles Assets\P3.png"/>
          <p:cNvPicPr>
            <a:picLocks noGrp="1" noChangeAspect="1" noChangeArrowheads="1"/>
          </p:cNvPicPr>
          <p:nvPr>
            <p:ph type="pic" sz="quarter" idx="12"/>
          </p:nvPr>
        </p:nvPicPr>
        <p:blipFill>
          <a:blip r:embed="rId6">
            <a:extLst>
              <a:ext uri="{28A0092B-C50C-407E-A947-70E740481C1C}">
                <a14:useLocalDpi xmlns:a14="http://schemas.microsoft.com/office/drawing/2010/main" val="0"/>
              </a:ext>
            </a:extLst>
          </a:blip>
          <a:srcRect t="1275" b="12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PRME\004_ADMIN\001_CorporateIdentity\001_Logos\12_Six Principles\Six Principles Assets\P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98590" y="2113367"/>
            <a:ext cx="741445" cy="761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H:\PRME\004_ADMIN\001_CorporateIdentity\001_Logos\12_Six Principles\Six Principles Assets\P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1737" y="4859133"/>
            <a:ext cx="741445" cy="7611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021AB14-A575-5E4E-8820-AF4CF3BA7742}"/>
              </a:ext>
            </a:extLst>
          </p:cNvPr>
          <p:cNvPicPr>
            <a:picLocks noChangeAspect="1"/>
          </p:cNvPicPr>
          <p:nvPr/>
        </p:nvPicPr>
        <p:blipFill>
          <a:blip r:embed="rId9"/>
          <a:stretch>
            <a:fillRect/>
          </a:stretch>
        </p:blipFill>
        <p:spPr>
          <a:xfrm>
            <a:off x="8784387" y="291682"/>
            <a:ext cx="3245998" cy="742460"/>
          </a:xfrm>
          <a:prstGeom prst="rect">
            <a:avLst/>
          </a:prstGeom>
        </p:spPr>
      </p:pic>
    </p:spTree>
    <p:extLst>
      <p:ext uri="{BB962C8B-B14F-4D97-AF65-F5344CB8AC3E}">
        <p14:creationId xmlns:p14="http://schemas.microsoft.com/office/powerpoint/2010/main" val="87701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a:extLst>
              <a:ext uri="{FF2B5EF4-FFF2-40B4-BE49-F238E27FC236}">
                <a16:creationId xmlns:a16="http://schemas.microsoft.com/office/drawing/2014/main" id="{DACF72DF-0817-E54D-A319-4D828617E080}"/>
              </a:ext>
            </a:extLst>
          </p:cNvPr>
          <p:cNvSpPr/>
          <p:nvPr/>
        </p:nvSpPr>
        <p:spPr>
          <a:xfrm>
            <a:off x="289684" y="5772135"/>
            <a:ext cx="3118872" cy="837319"/>
          </a:xfrm>
          <a:prstGeom prst="rect">
            <a:avLst/>
          </a:prstGeom>
          <a:blipFill>
            <a:blip r:embed="rId2" cstate="print"/>
            <a:stretch>
              <a:fillRect/>
            </a:stretch>
          </a:blipFill>
        </p:spPr>
        <p:txBody>
          <a:bodyPr wrap="square" lIns="0" tIns="0" rIns="0" bIns="0" rtlCol="0"/>
          <a:lstStyle/>
          <a:p>
            <a:endParaRPr sz="1266"/>
          </a:p>
        </p:txBody>
      </p:sp>
      <p:sp>
        <p:nvSpPr>
          <p:cNvPr id="5" name="TextBox 4">
            <a:extLst>
              <a:ext uri="{FF2B5EF4-FFF2-40B4-BE49-F238E27FC236}">
                <a16:creationId xmlns:a16="http://schemas.microsoft.com/office/drawing/2014/main" id="{5A5E24A9-2563-4546-ADF8-996569DFC2F9}"/>
              </a:ext>
            </a:extLst>
          </p:cNvPr>
          <p:cNvSpPr txBox="1"/>
          <p:nvPr/>
        </p:nvSpPr>
        <p:spPr>
          <a:xfrm>
            <a:off x="3677861" y="2061736"/>
            <a:ext cx="4297780" cy="584775"/>
          </a:xfrm>
          <a:prstGeom prst="rect">
            <a:avLst/>
          </a:prstGeom>
          <a:noFill/>
        </p:spPr>
        <p:txBody>
          <a:bodyPr wrap="none" rtlCol="0">
            <a:spAutoFit/>
          </a:bodyPr>
          <a:lstStyle/>
          <a:p>
            <a:r>
              <a:rPr lang="en-SE" sz="3200" dirty="0">
                <a:solidFill>
                  <a:schemeClr val="bg1"/>
                </a:solidFill>
              </a:rPr>
              <a:t>Thank you for engaging! </a:t>
            </a:r>
          </a:p>
        </p:txBody>
      </p:sp>
      <p:sp>
        <p:nvSpPr>
          <p:cNvPr id="6" name="TextBox 5">
            <a:extLst>
              <a:ext uri="{FF2B5EF4-FFF2-40B4-BE49-F238E27FC236}">
                <a16:creationId xmlns:a16="http://schemas.microsoft.com/office/drawing/2014/main" id="{835E7B55-8C29-5046-A08E-95D7CFF238A5}"/>
              </a:ext>
            </a:extLst>
          </p:cNvPr>
          <p:cNvSpPr txBox="1"/>
          <p:nvPr/>
        </p:nvSpPr>
        <p:spPr>
          <a:xfrm>
            <a:off x="3791867" y="4211489"/>
            <a:ext cx="4183774" cy="1015663"/>
          </a:xfrm>
          <a:prstGeom prst="rect">
            <a:avLst/>
          </a:prstGeom>
          <a:noFill/>
        </p:spPr>
        <p:txBody>
          <a:bodyPr wrap="none" rtlCol="0">
            <a:spAutoFit/>
          </a:bodyPr>
          <a:lstStyle/>
          <a:p>
            <a:pPr algn="ctr"/>
            <a:endParaRPr lang="en-SE" sz="2000" dirty="0">
              <a:solidFill>
                <a:schemeClr val="bg1"/>
              </a:solidFill>
            </a:endParaRPr>
          </a:p>
          <a:p>
            <a:pPr algn="ctr"/>
            <a:r>
              <a:rPr lang="en-SE" sz="2000" dirty="0">
                <a:solidFill>
                  <a:schemeClr val="bg1"/>
                </a:solidFill>
              </a:rPr>
              <a:t>mail: </a:t>
            </a:r>
            <a:r>
              <a:rPr lang="en-GB" sz="2000" dirty="0">
                <a:solidFill>
                  <a:schemeClr val="bg1"/>
                </a:solidFill>
                <a:hlinkClick r:id="rId3">
                  <a:extLst>
                    <a:ext uri="{A12FA001-AC4F-418D-AE19-62706E023703}">
                      <ahyp:hlinkClr xmlns:ahyp="http://schemas.microsoft.com/office/drawing/2018/hyperlinkcolor" xmlns="" val="tx"/>
                    </a:ext>
                  </a:extLst>
                </a:hlinkClick>
              </a:rPr>
              <a:t>M</a:t>
            </a:r>
            <a:r>
              <a:rPr lang="en-SE" sz="2000" dirty="0">
                <a:solidFill>
                  <a:schemeClr val="bg1"/>
                </a:solidFill>
                <a:hlinkClick r:id="rId3">
                  <a:extLst>
                    <a:ext uri="{A12FA001-AC4F-418D-AE19-62706E023703}">
                      <ahyp:hlinkClr xmlns:ahyp="http://schemas.microsoft.com/office/drawing/2018/hyperlinkcolor" xmlns="" val="tx"/>
                    </a:ext>
                  </a:extLst>
                </a:hlinkClick>
              </a:rPr>
              <a:t>orsing@unglobalcompact.org</a:t>
            </a:r>
            <a:endParaRPr lang="en-SE" sz="2000" dirty="0">
              <a:solidFill>
                <a:schemeClr val="bg1"/>
              </a:solidFill>
            </a:endParaRPr>
          </a:p>
          <a:p>
            <a:pPr algn="ctr"/>
            <a:r>
              <a:rPr lang="en-SE" sz="2000" dirty="0">
                <a:solidFill>
                  <a:schemeClr val="bg1"/>
                </a:solidFill>
              </a:rPr>
              <a:t>twitter: @Mette_Morsing</a:t>
            </a:r>
          </a:p>
        </p:txBody>
      </p:sp>
    </p:spTree>
    <p:extLst>
      <p:ext uri="{BB962C8B-B14F-4D97-AF65-F5344CB8AC3E}">
        <p14:creationId xmlns:p14="http://schemas.microsoft.com/office/powerpoint/2010/main" val="23534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a-DK" dirty="0"/>
              <a:t>UNITED NATIONS GLOBAL COMPACT</a:t>
            </a:r>
            <a:endParaRPr lang="en-GB"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a:t>
            </a:fld>
            <a:endParaRPr lang="en-US" dirty="0"/>
          </a:p>
        </p:txBody>
      </p:sp>
      <p:grpSp>
        <p:nvGrpSpPr>
          <p:cNvPr id="24" name="Group 23"/>
          <p:cNvGrpSpPr/>
          <p:nvPr/>
        </p:nvGrpSpPr>
        <p:grpSpPr>
          <a:xfrm>
            <a:off x="1041570" y="1233805"/>
            <a:ext cx="10248729" cy="4841547"/>
            <a:chOff x="1601576" y="1532384"/>
            <a:chExt cx="9153668" cy="4438457"/>
          </a:xfrm>
        </p:grpSpPr>
        <p:pic>
          <p:nvPicPr>
            <p:cNvPr id="13" name="Picture 12">
              <a:extLst>
                <a:ext uri="{FF2B5EF4-FFF2-40B4-BE49-F238E27FC236}">
                  <a16:creationId xmlns:a16="http://schemas.microsoft.com/office/drawing/2014/main" id="{ABD3116D-82C3-4171-BBA8-BECBD7614A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75" r="12663"/>
            <a:stretch/>
          </p:blipFill>
          <p:spPr>
            <a:xfrm>
              <a:off x="6183244" y="1532384"/>
              <a:ext cx="4572000" cy="4438457"/>
            </a:xfrm>
            <a:prstGeom prst="rect">
              <a:avLst/>
            </a:prstGeom>
          </p:spPr>
        </p:pic>
        <p:grpSp>
          <p:nvGrpSpPr>
            <p:cNvPr id="14" name="Group 13">
              <a:extLst>
                <a:ext uri="{FF2B5EF4-FFF2-40B4-BE49-F238E27FC236}">
                  <a16:creationId xmlns:a16="http://schemas.microsoft.com/office/drawing/2014/main" id="{85448495-7C45-4676-BA6A-248FE2889559}"/>
                </a:ext>
              </a:extLst>
            </p:cNvPr>
            <p:cNvGrpSpPr/>
            <p:nvPr/>
          </p:nvGrpSpPr>
          <p:grpSpPr>
            <a:xfrm>
              <a:off x="1601576" y="1532384"/>
              <a:ext cx="4593470" cy="4438457"/>
              <a:chOff x="-336868" y="1433168"/>
              <a:chExt cx="4920671" cy="4754616"/>
            </a:xfrm>
          </p:grpSpPr>
          <p:pic>
            <p:nvPicPr>
              <p:cNvPr id="15" name="Picture 14">
                <a:extLst>
                  <a:ext uri="{FF2B5EF4-FFF2-40B4-BE49-F238E27FC236}">
                    <a16:creationId xmlns:a16="http://schemas.microsoft.com/office/drawing/2014/main" id="{82B1F3AD-E9A2-4105-B38D-7AEB2446C0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39" r="-17639"/>
              <a:stretch/>
            </p:blipFill>
            <p:spPr>
              <a:xfrm>
                <a:off x="-336868" y="1433168"/>
                <a:ext cx="3278144" cy="2376343"/>
              </a:xfrm>
              <a:prstGeom prst="rect">
                <a:avLst/>
              </a:prstGeom>
            </p:spPr>
          </p:pic>
          <p:pic>
            <p:nvPicPr>
              <p:cNvPr id="16" name="Picture 15">
                <a:extLst>
                  <a:ext uri="{FF2B5EF4-FFF2-40B4-BE49-F238E27FC236}">
                    <a16:creationId xmlns:a16="http://schemas.microsoft.com/office/drawing/2014/main" id="{7D2148A2-9682-492E-8175-1137FA8C43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707" t="367" r="-15267" b="-367"/>
              <a:stretch/>
            </p:blipFill>
            <p:spPr>
              <a:xfrm>
                <a:off x="-336867" y="3809511"/>
                <a:ext cx="3266340" cy="2378273"/>
              </a:xfrm>
              <a:prstGeom prst="rect">
                <a:avLst/>
              </a:prstGeom>
            </p:spPr>
          </p:pic>
          <p:sp>
            <p:nvSpPr>
              <p:cNvPr id="17" name="Rectangle 16">
                <a:extLst>
                  <a:ext uri="{FF2B5EF4-FFF2-40B4-BE49-F238E27FC236}">
                    <a16:creationId xmlns:a16="http://schemas.microsoft.com/office/drawing/2014/main" id="{3F30E3B2-CE9A-4890-8F63-79004BAC9296}"/>
                  </a:ext>
                </a:extLst>
              </p:cNvPr>
              <p:cNvSpPr/>
              <p:nvPr/>
            </p:nvSpPr>
            <p:spPr>
              <a:xfrm>
                <a:off x="2133601" y="1433168"/>
                <a:ext cx="2450202" cy="2376343"/>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p>
            </p:txBody>
          </p:sp>
          <p:sp>
            <p:nvSpPr>
              <p:cNvPr id="18" name="Rectangle 17">
                <a:extLst>
                  <a:ext uri="{FF2B5EF4-FFF2-40B4-BE49-F238E27FC236}">
                    <a16:creationId xmlns:a16="http://schemas.microsoft.com/office/drawing/2014/main" id="{7AAAF589-6470-48F9-9854-664D5712E9E2}"/>
                  </a:ext>
                </a:extLst>
              </p:cNvPr>
              <p:cNvSpPr/>
              <p:nvPr/>
            </p:nvSpPr>
            <p:spPr>
              <a:xfrm>
                <a:off x="2121707" y="3800435"/>
                <a:ext cx="2450202" cy="23763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grpSp>
        <p:sp>
          <p:nvSpPr>
            <p:cNvPr id="19" name="Rectangle 18">
              <a:extLst>
                <a:ext uri="{FF2B5EF4-FFF2-40B4-BE49-F238E27FC236}">
                  <a16:creationId xmlns:a16="http://schemas.microsoft.com/office/drawing/2014/main" id="{517E0258-0A9E-454E-9493-1359D61D0153}"/>
                </a:ext>
              </a:extLst>
            </p:cNvPr>
            <p:cNvSpPr/>
            <p:nvPr/>
          </p:nvSpPr>
          <p:spPr>
            <a:xfrm>
              <a:off x="3969655" y="3855297"/>
              <a:ext cx="2202572" cy="1229941"/>
            </a:xfrm>
            <a:prstGeom prst="rect">
              <a:avLst/>
            </a:prstGeom>
          </p:spPr>
          <p:txBody>
            <a:bodyPr wrap="square">
              <a:spAutoFit/>
            </a:bodyPr>
            <a:lstStyle/>
            <a:p>
              <a:r>
                <a:rPr lang="en-GB" b="1" baseline="30000" dirty="0">
                  <a:solidFill>
                    <a:schemeClr val="bg1"/>
                  </a:solidFill>
                  <a:latin typeface="Flama" pitchFamily="50" charset="0"/>
                </a:rPr>
                <a:t>“I have seen first-hand the power of the UN Global Compact’s Ten Principles on human rights, labour, environment and anti-corruption. They are helping thousands of companies contribute to sustainability.”</a:t>
              </a:r>
            </a:p>
          </p:txBody>
        </p:sp>
        <p:sp>
          <p:nvSpPr>
            <p:cNvPr id="20" name="Rectangle 19">
              <a:extLst>
                <a:ext uri="{FF2B5EF4-FFF2-40B4-BE49-F238E27FC236}">
                  <a16:creationId xmlns:a16="http://schemas.microsoft.com/office/drawing/2014/main" id="{9B92D400-2505-445C-BED0-4B0E76933AAB}"/>
                </a:ext>
              </a:extLst>
            </p:cNvPr>
            <p:cNvSpPr/>
            <p:nvPr/>
          </p:nvSpPr>
          <p:spPr>
            <a:xfrm>
              <a:off x="3982497" y="1786221"/>
              <a:ext cx="2189729" cy="1065949"/>
            </a:xfrm>
            <a:prstGeom prst="rect">
              <a:avLst/>
            </a:prstGeom>
          </p:spPr>
          <p:txBody>
            <a:bodyPr wrap="square">
              <a:spAutoFit/>
            </a:bodyPr>
            <a:lstStyle/>
            <a:p>
              <a:r>
                <a:rPr lang="en-GB" b="1" baseline="30000" dirty="0">
                  <a:solidFill>
                    <a:schemeClr val="bg1"/>
                  </a:solidFill>
                  <a:latin typeface="Flama" pitchFamily="50" charset="0"/>
                </a:rPr>
                <a:t>“I propose that you, the business leaders… and we, </a:t>
              </a:r>
              <a:br>
                <a:rPr lang="en-GB" b="1" baseline="30000" dirty="0">
                  <a:solidFill>
                    <a:schemeClr val="bg1"/>
                  </a:solidFill>
                  <a:latin typeface="Flama" pitchFamily="50" charset="0"/>
                </a:rPr>
              </a:br>
              <a:r>
                <a:rPr lang="en-GB" b="1" baseline="30000" dirty="0">
                  <a:solidFill>
                    <a:schemeClr val="bg1"/>
                  </a:solidFill>
                  <a:latin typeface="Flama" pitchFamily="50" charset="0"/>
                </a:rPr>
                <a:t>the United Nations, initiate a global compact of shared values and principles, which will give a human face to the global market.” </a:t>
              </a:r>
            </a:p>
          </p:txBody>
        </p:sp>
        <p:sp>
          <p:nvSpPr>
            <p:cNvPr id="21" name="Rectangle 20">
              <a:extLst>
                <a:ext uri="{FF2B5EF4-FFF2-40B4-BE49-F238E27FC236}">
                  <a16:creationId xmlns:a16="http://schemas.microsoft.com/office/drawing/2014/main" id="{6E88F9D8-93BC-48F4-9A5F-2263091F98B7}"/>
                </a:ext>
              </a:extLst>
            </p:cNvPr>
            <p:cNvSpPr/>
            <p:nvPr/>
          </p:nvSpPr>
          <p:spPr>
            <a:xfrm>
              <a:off x="3982497" y="2996626"/>
              <a:ext cx="1819748" cy="698561"/>
            </a:xfrm>
            <a:prstGeom prst="rect">
              <a:avLst/>
            </a:prstGeom>
          </p:spPr>
          <p:txBody>
            <a:bodyPr wrap="square">
              <a:spAutoFit/>
            </a:bodyPr>
            <a:lstStyle/>
            <a:p>
              <a:r>
                <a:rPr lang="en-GB" sz="1600" baseline="30000" dirty="0">
                  <a:solidFill>
                    <a:schemeClr val="bg1"/>
                  </a:solidFill>
                  <a:latin typeface="Flama Book" panose="02000503000000020004" pitchFamily="50" charset="0"/>
                </a:rPr>
                <a:t>Kofi Annan, UN Secretary-General (1997-2006) World Economic Forum, 2009</a:t>
              </a:r>
            </a:p>
            <a:p>
              <a:pPr>
                <a:lnSpc>
                  <a:spcPct val="80000"/>
                </a:lnSpc>
              </a:pPr>
              <a:endParaRPr lang="en-GB" sz="1600" dirty="0">
                <a:solidFill>
                  <a:schemeClr val="bg1"/>
                </a:solidFill>
              </a:endParaRPr>
            </a:p>
          </p:txBody>
        </p:sp>
        <p:sp>
          <p:nvSpPr>
            <p:cNvPr id="22" name="Rectangle 21">
              <a:extLst>
                <a:ext uri="{FF2B5EF4-FFF2-40B4-BE49-F238E27FC236}">
                  <a16:creationId xmlns:a16="http://schemas.microsoft.com/office/drawing/2014/main" id="{DDA7DD73-7B66-4F16-80F9-63EBFC0208EE}"/>
                </a:ext>
              </a:extLst>
            </p:cNvPr>
            <p:cNvSpPr/>
            <p:nvPr/>
          </p:nvSpPr>
          <p:spPr>
            <a:xfrm>
              <a:off x="8341194" y="1996351"/>
              <a:ext cx="2325716" cy="1664698"/>
            </a:xfrm>
            <a:prstGeom prst="rect">
              <a:avLst/>
            </a:prstGeom>
            <a:solidFill>
              <a:schemeClr val="tx2">
                <a:lumMod val="60000"/>
                <a:lumOff val="40000"/>
                <a:alpha val="58000"/>
              </a:schemeClr>
            </a:solidFill>
          </p:spPr>
          <p:txBody>
            <a:bodyPr wrap="square">
              <a:spAutoFit/>
            </a:bodyPr>
            <a:lstStyle/>
            <a:p>
              <a:r>
                <a:rPr lang="en-GB" sz="1600" b="1" dirty="0">
                  <a:solidFill>
                    <a:schemeClr val="bg1"/>
                  </a:solidFill>
                </a:rPr>
                <a:t>“Since there can be no poverty eradication without generation of wealth, we should further promote the UN Global Compact, highlighting the benefits of corporate responsibility.”</a:t>
              </a:r>
            </a:p>
          </p:txBody>
        </p:sp>
        <p:sp>
          <p:nvSpPr>
            <p:cNvPr id="23" name="Rectangle 22">
              <a:extLst>
                <a:ext uri="{FF2B5EF4-FFF2-40B4-BE49-F238E27FC236}">
                  <a16:creationId xmlns:a16="http://schemas.microsoft.com/office/drawing/2014/main" id="{DEE6CBAD-C57F-4EB1-8F5D-9B16BBF5BA53}"/>
                </a:ext>
              </a:extLst>
            </p:cNvPr>
            <p:cNvSpPr/>
            <p:nvPr/>
          </p:nvSpPr>
          <p:spPr>
            <a:xfrm>
              <a:off x="8337039" y="3775851"/>
              <a:ext cx="2329871" cy="737965"/>
            </a:xfrm>
            <a:prstGeom prst="rect">
              <a:avLst/>
            </a:prstGeom>
          </p:spPr>
          <p:txBody>
            <a:bodyPr wrap="square">
              <a:spAutoFit/>
            </a:bodyPr>
            <a:lstStyle/>
            <a:p>
              <a:r>
                <a:rPr lang="en-GB" sz="1600" b="1" baseline="30000" dirty="0">
                  <a:solidFill>
                    <a:schemeClr val="bg1"/>
                  </a:solidFill>
                  <a:latin typeface="Flama Book" panose="02000503000000020004" pitchFamily="50" charset="0"/>
                </a:rPr>
                <a:t>António </a:t>
              </a:r>
              <a:r>
                <a:rPr lang="en-GB" sz="1600" b="1" baseline="30000" dirty="0" err="1">
                  <a:solidFill>
                    <a:schemeClr val="bg1"/>
                  </a:solidFill>
                  <a:latin typeface="Flama Book" panose="02000503000000020004" pitchFamily="50" charset="0"/>
                </a:rPr>
                <a:t>Guterres</a:t>
              </a:r>
              <a:r>
                <a:rPr lang="en-GB" sz="1600" b="1" baseline="30000" dirty="0">
                  <a:solidFill>
                    <a:schemeClr val="bg1"/>
                  </a:solidFill>
                  <a:latin typeface="Flama Book" panose="02000503000000020004" pitchFamily="50" charset="0"/>
                </a:rPr>
                <a:t>, UN Secretary-General</a:t>
              </a:r>
            </a:p>
            <a:p>
              <a:r>
                <a:rPr lang="en-GB" sz="1600" b="1" baseline="30000" dirty="0">
                  <a:solidFill>
                    <a:schemeClr val="bg1"/>
                  </a:solidFill>
                  <a:latin typeface="Flama Book" panose="02000503000000020004" pitchFamily="50" charset="0"/>
                </a:rPr>
                <a:t>Secretary-General Election Vision Statement, 2016</a:t>
              </a:r>
            </a:p>
            <a:p>
              <a:endParaRPr lang="en-GB" sz="1600" b="1" dirty="0">
                <a:solidFill>
                  <a:schemeClr val="bg1"/>
                </a:solidFill>
              </a:endParaRPr>
            </a:p>
          </p:txBody>
        </p:sp>
      </p:grpSp>
      <p:sp>
        <p:nvSpPr>
          <p:cNvPr id="25" name="Rectangle 24">
            <a:extLst>
              <a:ext uri="{FF2B5EF4-FFF2-40B4-BE49-F238E27FC236}">
                <a16:creationId xmlns:a16="http://schemas.microsoft.com/office/drawing/2014/main" id="{C24BB986-81F7-224C-A72B-F5009961D874}"/>
              </a:ext>
            </a:extLst>
          </p:cNvPr>
          <p:cNvSpPr/>
          <p:nvPr/>
        </p:nvSpPr>
        <p:spPr>
          <a:xfrm>
            <a:off x="3707323" y="5109320"/>
            <a:ext cx="2037446" cy="786626"/>
          </a:xfrm>
          <a:prstGeom prst="rect">
            <a:avLst/>
          </a:prstGeom>
        </p:spPr>
        <p:txBody>
          <a:bodyPr wrap="square">
            <a:spAutoFit/>
          </a:bodyPr>
          <a:lstStyle/>
          <a:p>
            <a:r>
              <a:rPr lang="en-GB" sz="1600" baseline="30000" dirty="0">
                <a:solidFill>
                  <a:schemeClr val="bg1"/>
                </a:solidFill>
                <a:latin typeface="Flama Book" panose="02000503000000020004" pitchFamily="50" charset="0"/>
              </a:rPr>
              <a:t>Ban Ki-Moon, UN Secretary-General (2007-2016) UNGC Leaders Summit, 2009</a:t>
            </a:r>
          </a:p>
          <a:p>
            <a:pPr>
              <a:lnSpc>
                <a:spcPct val="80000"/>
              </a:lnSpc>
            </a:pPr>
            <a:endParaRPr lang="en-GB" sz="1600" dirty="0">
              <a:solidFill>
                <a:schemeClr val="bg1"/>
              </a:solidFill>
            </a:endParaRPr>
          </a:p>
        </p:txBody>
      </p:sp>
    </p:spTree>
    <p:extLst>
      <p:ext uri="{BB962C8B-B14F-4D97-AF65-F5344CB8AC3E}">
        <p14:creationId xmlns:p14="http://schemas.microsoft.com/office/powerpoint/2010/main" val="164199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6C68-C099-4B49-B9F6-922A5579EE2F}"/>
              </a:ext>
            </a:extLst>
          </p:cNvPr>
          <p:cNvSpPr>
            <a:spLocks noGrp="1"/>
          </p:cNvSpPr>
          <p:nvPr>
            <p:ph type="title"/>
          </p:nvPr>
        </p:nvSpPr>
        <p:spPr>
          <a:xfrm>
            <a:off x="2020895" y="116632"/>
            <a:ext cx="8153400" cy="685800"/>
          </a:xfrm>
        </p:spPr>
        <p:txBody>
          <a:bodyPr/>
          <a:lstStyle/>
          <a:p>
            <a:r>
              <a:rPr lang="en-SE" sz="2800" dirty="0"/>
              <a:t>A call for the Decade of Action</a:t>
            </a:r>
            <a:br>
              <a:rPr lang="en-SE" sz="2800" dirty="0"/>
            </a:br>
            <a:r>
              <a:rPr lang="en-SE" sz="2800" dirty="0"/>
              <a:t>A call for corporate leadership </a:t>
            </a:r>
          </a:p>
        </p:txBody>
      </p:sp>
      <p:sp>
        <p:nvSpPr>
          <p:cNvPr id="3" name="Content Placeholder 2">
            <a:extLst>
              <a:ext uri="{FF2B5EF4-FFF2-40B4-BE49-F238E27FC236}">
                <a16:creationId xmlns:a16="http://schemas.microsoft.com/office/drawing/2014/main" id="{2301ABC5-24D3-F848-9CC6-5B1C19666408}"/>
              </a:ext>
            </a:extLst>
          </p:cNvPr>
          <p:cNvSpPr>
            <a:spLocks noGrp="1"/>
          </p:cNvSpPr>
          <p:nvPr>
            <p:ph idx="1"/>
          </p:nvPr>
        </p:nvSpPr>
        <p:spPr>
          <a:xfrm>
            <a:off x="3536708" y="1109561"/>
            <a:ext cx="7524992" cy="3649960"/>
          </a:xfrm>
        </p:spPr>
        <p:txBody>
          <a:bodyPr/>
          <a:lstStyle/>
          <a:p>
            <a:r>
              <a:rPr lang="en-SE" dirty="0"/>
              <a:t>UN Declaration of Human Rights (1948):</a:t>
            </a:r>
          </a:p>
          <a:p>
            <a:r>
              <a:rPr lang="en-GB" dirty="0">
                <a:hlinkClick r:id="rId2"/>
              </a:rPr>
              <a:t>https://www.un.org/en/about-us/universal-declaration-of-human-rights</a:t>
            </a:r>
            <a:endParaRPr lang="en-GB" dirty="0"/>
          </a:p>
          <a:p>
            <a:endParaRPr lang="en-GB" dirty="0"/>
          </a:p>
          <a:p>
            <a:r>
              <a:rPr lang="en-GB" b="1" dirty="0"/>
              <a:t>UN SDGs (2015):</a:t>
            </a:r>
          </a:p>
          <a:p>
            <a:r>
              <a:rPr lang="en-GB" dirty="0">
                <a:hlinkClick r:id="rId3"/>
              </a:rPr>
              <a:t>https://sdgs.un.org/goals</a:t>
            </a:r>
            <a:endParaRPr lang="en-SE" dirty="0"/>
          </a:p>
          <a:p>
            <a:endParaRPr lang="en-SE" dirty="0"/>
          </a:p>
          <a:p>
            <a:r>
              <a:rPr lang="en-SE" b="1" dirty="0"/>
              <a:t>UN SG (2019):</a:t>
            </a:r>
          </a:p>
          <a:p>
            <a:r>
              <a:rPr lang="en-SE" dirty="0"/>
              <a:t> “We are seriously off-track!”</a:t>
            </a:r>
            <a:endParaRPr lang="en-GB" dirty="0"/>
          </a:p>
          <a:p>
            <a:r>
              <a:rPr lang="en-GB" dirty="0"/>
              <a:t>“It is both </a:t>
            </a:r>
            <a:r>
              <a:rPr lang="en-GB" b="1" dirty="0"/>
              <a:t>good ethics and good business </a:t>
            </a:r>
            <a:r>
              <a:rPr lang="en-GB" dirty="0"/>
              <a:t>to invest in sustainable, equitable development,” he wrote.</a:t>
            </a:r>
          </a:p>
          <a:p>
            <a:r>
              <a:rPr lang="en-GB" dirty="0"/>
              <a:t>“</a:t>
            </a:r>
            <a:r>
              <a:rPr lang="en-GB" b="1" dirty="0"/>
              <a:t>Corporate leadership </a:t>
            </a:r>
            <a:r>
              <a:rPr lang="en-GB" dirty="0"/>
              <a:t>can make all the difference to creating a future of peace, stability and prosperity on a healthy planet.”</a:t>
            </a:r>
          </a:p>
          <a:p>
            <a:r>
              <a:rPr lang="en-GB" dirty="0"/>
              <a:t>Recent protesters across the world have taken to the streets to protest rising living costs as well as real, or perceived, injustice: “They feel the economy is not working for them — and in some cases, they are right. </a:t>
            </a:r>
            <a:r>
              <a:rPr lang="en-GB" b="1" dirty="0"/>
              <a:t>A narrow focus on growth, regardless of its true cost and consequences, is leading to climate catastrophe, a loss of trust in institutions and a lack of faith in the future</a:t>
            </a:r>
            <a:r>
              <a:rPr lang="en-GB" dirty="0"/>
              <a:t>,” (Guterres, </a:t>
            </a:r>
            <a:r>
              <a:rPr lang="en-GB" i="1" dirty="0"/>
              <a:t>Financial Times</a:t>
            </a:r>
            <a:r>
              <a:rPr lang="en-GB" dirty="0"/>
              <a:t>, 2019)</a:t>
            </a:r>
          </a:p>
          <a:p>
            <a:endParaRPr lang="en-SE" dirty="0"/>
          </a:p>
        </p:txBody>
      </p:sp>
      <p:sp>
        <p:nvSpPr>
          <p:cNvPr id="4" name="object 17">
            <a:extLst>
              <a:ext uri="{FF2B5EF4-FFF2-40B4-BE49-F238E27FC236}">
                <a16:creationId xmlns:a16="http://schemas.microsoft.com/office/drawing/2014/main" id="{6F8756DA-3F99-0C41-86A0-943C9AD79E62}"/>
              </a:ext>
            </a:extLst>
          </p:cNvPr>
          <p:cNvSpPr/>
          <p:nvPr/>
        </p:nvSpPr>
        <p:spPr>
          <a:xfrm>
            <a:off x="810569" y="1307758"/>
            <a:ext cx="1897201" cy="2845802"/>
          </a:xfrm>
          <a:prstGeom prst="rect">
            <a:avLst/>
          </a:prstGeom>
          <a:blipFill>
            <a:blip r:embed="rId4" cstate="print"/>
            <a:stretch>
              <a:fillRect/>
            </a:stretch>
          </a:blipFill>
        </p:spPr>
        <p:txBody>
          <a:bodyPr wrap="square" lIns="0" tIns="0" rIns="0" bIns="0" rtlCol="0"/>
          <a:lstStyle/>
          <a:p>
            <a:endParaRPr sz="1266"/>
          </a:p>
        </p:txBody>
      </p:sp>
      <p:sp>
        <p:nvSpPr>
          <p:cNvPr id="5" name="TextBox 4">
            <a:extLst>
              <a:ext uri="{FF2B5EF4-FFF2-40B4-BE49-F238E27FC236}">
                <a16:creationId xmlns:a16="http://schemas.microsoft.com/office/drawing/2014/main" id="{364A05C1-5E1F-9446-A236-0807947071D1}"/>
              </a:ext>
            </a:extLst>
          </p:cNvPr>
          <p:cNvSpPr txBox="1"/>
          <p:nvPr/>
        </p:nvSpPr>
        <p:spPr>
          <a:xfrm>
            <a:off x="757516" y="4344022"/>
            <a:ext cx="2003305" cy="830997"/>
          </a:xfrm>
          <a:prstGeom prst="rect">
            <a:avLst/>
          </a:prstGeom>
          <a:noFill/>
        </p:spPr>
        <p:txBody>
          <a:bodyPr wrap="none" rtlCol="0">
            <a:spAutoFit/>
          </a:bodyPr>
          <a:lstStyle/>
          <a:p>
            <a:r>
              <a:rPr lang="en-SE" sz="1600" dirty="0"/>
              <a:t>H.E. António Guterres</a:t>
            </a:r>
          </a:p>
          <a:p>
            <a:r>
              <a:rPr lang="en-SE" sz="1600" dirty="0"/>
              <a:t>Secretary General</a:t>
            </a:r>
          </a:p>
          <a:p>
            <a:r>
              <a:rPr lang="en-SE" sz="1600" dirty="0"/>
              <a:t>United Nations</a:t>
            </a:r>
          </a:p>
        </p:txBody>
      </p:sp>
      <p:sp>
        <p:nvSpPr>
          <p:cNvPr id="6" name="Rectangle 6">
            <a:extLst>
              <a:ext uri="{FF2B5EF4-FFF2-40B4-BE49-F238E27FC236}">
                <a16:creationId xmlns:a16="http://schemas.microsoft.com/office/drawing/2014/main" id="{850B4DAA-15F7-6940-95D6-3182A6A1391B}"/>
              </a:ext>
            </a:extLst>
          </p:cNvPr>
          <p:cNvSpPr/>
          <p:nvPr/>
        </p:nvSpPr>
        <p:spPr>
          <a:xfrm>
            <a:off x="1639094" y="6285669"/>
            <a:ext cx="8913813" cy="591671"/>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2" descr="Flags - Maps, Flags, Boundaries - Research Guides at United Nations Dag  Hammarskjöld Library">
            <a:hlinkClick r:id="rId6"/>
            <a:extLst>
              <a:ext uri="{FF2B5EF4-FFF2-40B4-BE49-F238E27FC236}">
                <a16:creationId xmlns:a16="http://schemas.microsoft.com/office/drawing/2014/main" id="{0FF122D9-55CD-5E4D-BE1C-9E7D2ABCA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6342" y="219935"/>
            <a:ext cx="1991221" cy="116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05279"/>
      </p:ext>
    </p:extLst>
  </p:cSld>
  <p:clrMapOvr>
    <a:masterClrMapping/>
  </p:clrMapOvr>
  <mc:AlternateContent xmlns:mc="http://schemas.openxmlformats.org/markup-compatibility/2006" xmlns:p14="http://schemas.microsoft.com/office/powerpoint/2010/main">
    <mc:Choice Requires="p14">
      <p:transition p14:dur="120">
        <p:dissolve/>
      </p:transition>
    </mc:Choice>
    <mc:Fallback xmlns="" xmlns:mv="urn:schemas-microsoft-com:mac:vml">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094" y="707521"/>
            <a:ext cx="11172406" cy="603646"/>
          </a:xfrm>
        </p:spPr>
        <p:txBody>
          <a:bodyPr/>
          <a:lstStyle/>
          <a:p>
            <a:r>
              <a:rPr lang="en-US" dirty="0"/>
              <a:t>UN GLOBAL COMPACT TODAY: "CEO SURVEY 2021”</a:t>
            </a:r>
          </a:p>
        </p:txBody>
      </p:sp>
      <p:sp>
        <p:nvSpPr>
          <p:cNvPr id="4" name="Slide Number Placeholder 3"/>
          <p:cNvSpPr>
            <a:spLocks noGrp="1"/>
          </p:cNvSpPr>
          <p:nvPr>
            <p:ph type="sldNum" sz="quarter" idx="4"/>
          </p:nvPr>
        </p:nvSpPr>
        <p:spPr/>
        <p:txBody>
          <a:bodyPr/>
          <a:lstStyle/>
          <a:p>
            <a:fld id="{E1C3621B-6C8A-6941-9CAD-B981455913CB}" type="slidenum">
              <a:rPr lang="en-US" smtClean="0"/>
              <a:pPr/>
              <a:t>4</a:t>
            </a:fld>
            <a:endParaRPr lang="en-US" dirty="0"/>
          </a:p>
        </p:txBody>
      </p:sp>
      <p:grpSp>
        <p:nvGrpSpPr>
          <p:cNvPr id="2048" name="Group 2047"/>
          <p:cNvGrpSpPr/>
          <p:nvPr/>
        </p:nvGrpSpPr>
        <p:grpSpPr>
          <a:xfrm>
            <a:off x="1335479" y="1312105"/>
            <a:ext cx="10127864" cy="3294994"/>
            <a:chOff x="418121" y="1569671"/>
            <a:chExt cx="8614503" cy="2730754"/>
          </a:xfrm>
        </p:grpSpPr>
        <p:grpSp>
          <p:nvGrpSpPr>
            <p:cNvPr id="97" name="Group 96"/>
            <p:cNvGrpSpPr/>
            <p:nvPr/>
          </p:nvGrpSpPr>
          <p:grpSpPr>
            <a:xfrm>
              <a:off x="2785883" y="1745794"/>
              <a:ext cx="6053316" cy="2404108"/>
              <a:chOff x="2785883" y="1745795"/>
              <a:chExt cx="6053317" cy="2404109"/>
            </a:xfrm>
          </p:grpSpPr>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883" y="1745795"/>
                <a:ext cx="6053317" cy="2404109"/>
              </a:xfrm>
              <a:prstGeom prst="rect">
                <a:avLst/>
              </a:prstGeom>
            </p:spPr>
          </p:pic>
          <p:sp>
            <p:nvSpPr>
              <p:cNvPr id="99" name="TextBox 98"/>
              <p:cNvSpPr txBox="1"/>
              <p:nvPr/>
            </p:nvSpPr>
            <p:spPr>
              <a:xfrm>
                <a:off x="3175633" y="3460306"/>
                <a:ext cx="801823" cy="369332"/>
              </a:xfrm>
              <a:prstGeom prst="rect">
                <a:avLst/>
              </a:prstGeom>
              <a:solidFill>
                <a:schemeClr val="bg1"/>
              </a:solidFill>
            </p:spPr>
            <p:txBody>
              <a:bodyPr wrap="none" rtlCol="0">
                <a:spAutoFit/>
              </a:bodyPr>
              <a:lstStyle/>
              <a:p>
                <a:r>
                  <a:rPr lang="en-US" dirty="0">
                    <a:solidFill>
                      <a:schemeClr val="bg1"/>
                    </a:solidFill>
                  </a:rPr>
                  <a:t>Fill up</a:t>
                </a:r>
              </a:p>
            </p:txBody>
          </p:sp>
        </p:grpSp>
        <p:sp>
          <p:nvSpPr>
            <p:cNvPr id="100" name="Rectangle 99">
              <a:extLst>
                <a:ext uri="{FF2B5EF4-FFF2-40B4-BE49-F238E27FC236}">
                  <a16:creationId xmlns:a16="http://schemas.microsoft.com/office/drawing/2014/main" id="{C2D8354D-5A08-4CDD-B198-4E36F1EA8654}"/>
                </a:ext>
              </a:extLst>
            </p:cNvPr>
            <p:cNvSpPr/>
            <p:nvPr/>
          </p:nvSpPr>
          <p:spPr>
            <a:xfrm>
              <a:off x="457200" y="1752599"/>
              <a:ext cx="2364046" cy="23560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endParaRPr>
            </a:p>
          </p:txBody>
        </p:sp>
        <p:sp>
          <p:nvSpPr>
            <p:cNvPr id="102" name="TextBox 101"/>
            <p:cNvSpPr txBox="1"/>
            <p:nvPr/>
          </p:nvSpPr>
          <p:spPr>
            <a:xfrm>
              <a:off x="592925" y="1905833"/>
              <a:ext cx="2666999" cy="586666"/>
            </a:xfrm>
            <a:prstGeom prst="rect">
              <a:avLst/>
            </a:prstGeom>
            <a:noFill/>
          </p:spPr>
          <p:txBody>
            <a:bodyPr wrap="square" rtlCol="0">
              <a:spAutoFit/>
            </a:bodyPr>
            <a:lstStyle/>
            <a:p>
              <a:r>
                <a:rPr lang="en-US" sz="4000" dirty="0">
                  <a:solidFill>
                    <a:schemeClr val="bg1"/>
                  </a:solidFill>
                  <a:latin typeface="Flama Book" pitchFamily="50" charset="0"/>
                </a:rPr>
                <a:t>&gt;14,000 </a:t>
              </a:r>
            </a:p>
          </p:txBody>
        </p:sp>
        <p:sp>
          <p:nvSpPr>
            <p:cNvPr id="106" name="Rectangle 105">
              <a:extLst>
                <a:ext uri="{FF2B5EF4-FFF2-40B4-BE49-F238E27FC236}">
                  <a16:creationId xmlns:a16="http://schemas.microsoft.com/office/drawing/2014/main" id="{00564221-9C15-4A81-A166-29F721413FD7}"/>
                </a:ext>
              </a:extLst>
            </p:cNvPr>
            <p:cNvSpPr/>
            <p:nvPr/>
          </p:nvSpPr>
          <p:spPr>
            <a:xfrm>
              <a:off x="3576544" y="1569671"/>
              <a:ext cx="5456080" cy="2730754"/>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107" name="Title 7">
              <a:extLst>
                <a:ext uri="{FF2B5EF4-FFF2-40B4-BE49-F238E27FC236}">
                  <a16:creationId xmlns:a16="http://schemas.microsoft.com/office/drawing/2014/main" id="{5537F763-2547-4DFC-B61B-82FAF8DA2B61}"/>
                </a:ext>
              </a:extLst>
            </p:cNvPr>
            <p:cNvSpPr txBox="1">
              <a:spLocks/>
            </p:cNvSpPr>
            <p:nvPr/>
          </p:nvSpPr>
          <p:spPr>
            <a:xfrm>
              <a:off x="3258579" y="3048785"/>
              <a:ext cx="1671966" cy="24123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0" i="0" kern="1200" cap="none">
                  <a:solidFill>
                    <a:schemeClr val="tx1"/>
                  </a:solidFill>
                  <a:latin typeface="Flama-Extrabold"/>
                  <a:ea typeface="+mj-ea"/>
                  <a:cs typeface="Flama-Extrabold"/>
                </a:defRPr>
              </a:lvl1pPr>
            </a:lstStyle>
            <a:p>
              <a:pPr algn="ctr"/>
              <a:r>
                <a:rPr lang="en-US" sz="1200" dirty="0">
                  <a:solidFill>
                    <a:schemeClr val="tx2"/>
                  </a:solidFill>
                </a:rPr>
                <a:t>Human Rights</a:t>
              </a:r>
            </a:p>
          </p:txBody>
        </p:sp>
        <p:grpSp>
          <p:nvGrpSpPr>
            <p:cNvPr id="108" name="Group 107"/>
            <p:cNvGrpSpPr/>
            <p:nvPr/>
          </p:nvGrpSpPr>
          <p:grpSpPr>
            <a:xfrm>
              <a:off x="3697257" y="2206816"/>
              <a:ext cx="794608" cy="794608"/>
              <a:chOff x="3697258" y="2206817"/>
              <a:chExt cx="794608" cy="794608"/>
            </a:xfrm>
          </p:grpSpPr>
          <p:sp>
            <p:nvSpPr>
              <p:cNvPr id="109" name="Rectangle 108">
                <a:extLst>
                  <a:ext uri="{FF2B5EF4-FFF2-40B4-BE49-F238E27FC236}">
                    <a16:creationId xmlns:a16="http://schemas.microsoft.com/office/drawing/2014/main" id="{DF1A4082-983D-4507-BF04-E9AA0AF51692}"/>
                  </a:ext>
                </a:extLst>
              </p:cNvPr>
              <p:cNvSpPr/>
              <p:nvPr/>
            </p:nvSpPr>
            <p:spPr>
              <a:xfrm>
                <a:off x="3697258" y="2206817"/>
                <a:ext cx="794608" cy="7946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bg1"/>
                  </a:solidFill>
                </a:endParaRPr>
              </a:p>
            </p:txBody>
          </p:sp>
          <p:pic>
            <p:nvPicPr>
              <p:cNvPr id="110" name="Picture 109">
                <a:extLst>
                  <a:ext uri="{FF2B5EF4-FFF2-40B4-BE49-F238E27FC236}">
                    <a16:creationId xmlns:a16="http://schemas.microsoft.com/office/drawing/2014/main" id="{5CDE2948-3E62-4007-AC6E-64A8A4547DBA}"/>
                  </a:ext>
                </a:extLst>
              </p:cNvPr>
              <p:cNvPicPr>
                <a:picLocks noChangeAspect="1"/>
              </p:cNvPicPr>
              <p:nvPr/>
            </p:nvPicPr>
            <p:blipFill rotWithShape="1">
              <a:blip r:embed="rId4">
                <a:extLst>
                  <a:ext uri="{28A0092B-C50C-407E-A947-70E740481C1C}">
                    <a14:useLocalDpi xmlns:a14="http://schemas.microsoft.com/office/drawing/2010/main" val="0"/>
                  </a:ext>
                </a:extLst>
              </a:blip>
              <a:srcRect l="5814" t="50877" r="73685" b="10990"/>
              <a:stretch/>
            </p:blipFill>
            <p:spPr>
              <a:xfrm>
                <a:off x="3775222" y="2284781"/>
                <a:ext cx="638680" cy="638680"/>
              </a:xfrm>
              <a:prstGeom prst="rect">
                <a:avLst/>
              </a:prstGeom>
            </p:spPr>
          </p:pic>
        </p:grpSp>
        <p:sp>
          <p:nvSpPr>
            <p:cNvPr id="111" name="Title 7">
              <a:extLst>
                <a:ext uri="{FF2B5EF4-FFF2-40B4-BE49-F238E27FC236}">
                  <a16:creationId xmlns:a16="http://schemas.microsoft.com/office/drawing/2014/main" id="{A8938C04-4E04-40ED-9888-7964EDC6FF60}"/>
                </a:ext>
              </a:extLst>
            </p:cNvPr>
            <p:cNvSpPr txBox="1">
              <a:spLocks/>
            </p:cNvSpPr>
            <p:nvPr/>
          </p:nvSpPr>
          <p:spPr>
            <a:xfrm>
              <a:off x="4503874" y="3048785"/>
              <a:ext cx="1671966" cy="24123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0" i="0" kern="1200" cap="none">
                  <a:solidFill>
                    <a:schemeClr val="tx1"/>
                  </a:solidFill>
                  <a:latin typeface="Flama-Extrabold"/>
                  <a:ea typeface="+mj-ea"/>
                  <a:cs typeface="Flama-Extrabold"/>
                </a:defRPr>
              </a:lvl1pPr>
            </a:lstStyle>
            <a:p>
              <a:pPr algn="ctr"/>
              <a:r>
                <a:rPr lang="en-US" sz="1200" dirty="0">
                  <a:solidFill>
                    <a:schemeClr val="tx2"/>
                  </a:solidFill>
                </a:rPr>
                <a:t>Labour</a:t>
              </a:r>
            </a:p>
          </p:txBody>
        </p:sp>
        <p:grpSp>
          <p:nvGrpSpPr>
            <p:cNvPr id="112" name="Group 111"/>
            <p:cNvGrpSpPr/>
            <p:nvPr/>
          </p:nvGrpSpPr>
          <p:grpSpPr>
            <a:xfrm>
              <a:off x="4942553" y="2206816"/>
              <a:ext cx="794608" cy="794608"/>
              <a:chOff x="4942554" y="2206817"/>
              <a:chExt cx="794608" cy="794608"/>
            </a:xfrm>
          </p:grpSpPr>
          <p:sp>
            <p:nvSpPr>
              <p:cNvPr id="113" name="Rectangle 112">
                <a:extLst>
                  <a:ext uri="{FF2B5EF4-FFF2-40B4-BE49-F238E27FC236}">
                    <a16:creationId xmlns:a16="http://schemas.microsoft.com/office/drawing/2014/main" id="{54BE57CA-0A5B-41F4-AD76-DFE69A752697}"/>
                  </a:ext>
                </a:extLst>
              </p:cNvPr>
              <p:cNvSpPr/>
              <p:nvPr/>
            </p:nvSpPr>
            <p:spPr>
              <a:xfrm>
                <a:off x="4942554" y="2206817"/>
                <a:ext cx="794608" cy="7946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bg1"/>
                  </a:solidFill>
                </a:endParaRPr>
              </a:p>
            </p:txBody>
          </p:sp>
          <p:pic>
            <p:nvPicPr>
              <p:cNvPr id="114" name="Picture 113">
                <a:extLst>
                  <a:ext uri="{FF2B5EF4-FFF2-40B4-BE49-F238E27FC236}">
                    <a16:creationId xmlns:a16="http://schemas.microsoft.com/office/drawing/2014/main" id="{33807074-C628-419E-B901-790F192FE6C1}"/>
                  </a:ext>
                </a:extLst>
              </p:cNvPr>
              <p:cNvPicPr>
                <a:picLocks noChangeAspect="1"/>
              </p:cNvPicPr>
              <p:nvPr/>
            </p:nvPicPr>
            <p:blipFill rotWithShape="1">
              <a:blip r:embed="rId4">
                <a:extLst>
                  <a:ext uri="{28A0092B-C50C-407E-A947-70E740481C1C}">
                    <a14:useLocalDpi xmlns:a14="http://schemas.microsoft.com/office/drawing/2010/main" val="0"/>
                  </a:ext>
                </a:extLst>
              </a:blip>
              <a:srcRect l="28565" t="50877" r="50934" b="10990"/>
              <a:stretch/>
            </p:blipFill>
            <p:spPr>
              <a:xfrm>
                <a:off x="5022579" y="2284781"/>
                <a:ext cx="638680" cy="638680"/>
              </a:xfrm>
              <a:prstGeom prst="rect">
                <a:avLst/>
              </a:prstGeom>
            </p:spPr>
          </p:pic>
        </p:grpSp>
        <p:sp>
          <p:nvSpPr>
            <p:cNvPr id="115" name="Title 7">
              <a:extLst>
                <a:ext uri="{FF2B5EF4-FFF2-40B4-BE49-F238E27FC236}">
                  <a16:creationId xmlns:a16="http://schemas.microsoft.com/office/drawing/2014/main" id="{1A3DAB77-17A0-4A8B-843E-4B29868D1F8B}"/>
                </a:ext>
              </a:extLst>
            </p:cNvPr>
            <p:cNvSpPr txBox="1">
              <a:spLocks/>
            </p:cNvSpPr>
            <p:nvPr/>
          </p:nvSpPr>
          <p:spPr>
            <a:xfrm>
              <a:off x="5717061" y="3048785"/>
              <a:ext cx="1671966" cy="24123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0" i="0" kern="1200" cap="none">
                  <a:solidFill>
                    <a:schemeClr val="tx1"/>
                  </a:solidFill>
                  <a:latin typeface="Flama-Extrabold"/>
                  <a:ea typeface="+mj-ea"/>
                  <a:cs typeface="Flama-Extrabold"/>
                </a:defRPr>
              </a:lvl1pPr>
            </a:lstStyle>
            <a:p>
              <a:pPr algn="ctr"/>
              <a:r>
                <a:rPr lang="en-US" sz="1200" dirty="0">
                  <a:solidFill>
                    <a:schemeClr val="tx2"/>
                  </a:solidFill>
                </a:rPr>
                <a:t>Environment</a:t>
              </a:r>
            </a:p>
          </p:txBody>
        </p:sp>
        <p:grpSp>
          <p:nvGrpSpPr>
            <p:cNvPr id="116" name="Group 115"/>
            <p:cNvGrpSpPr/>
            <p:nvPr/>
          </p:nvGrpSpPr>
          <p:grpSpPr>
            <a:xfrm>
              <a:off x="6155739" y="2206816"/>
              <a:ext cx="794608" cy="794608"/>
              <a:chOff x="6155740" y="2206817"/>
              <a:chExt cx="794608" cy="794608"/>
            </a:xfrm>
          </p:grpSpPr>
          <p:sp>
            <p:nvSpPr>
              <p:cNvPr id="117" name="Rectangle 116">
                <a:extLst>
                  <a:ext uri="{FF2B5EF4-FFF2-40B4-BE49-F238E27FC236}">
                    <a16:creationId xmlns:a16="http://schemas.microsoft.com/office/drawing/2014/main" id="{AF1B7B85-4268-4D7C-9CD0-D888D7ED15D9}"/>
                  </a:ext>
                </a:extLst>
              </p:cNvPr>
              <p:cNvSpPr/>
              <p:nvPr/>
            </p:nvSpPr>
            <p:spPr>
              <a:xfrm>
                <a:off x="6155740" y="2206817"/>
                <a:ext cx="794608" cy="7946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bg1"/>
                  </a:solidFill>
                </a:endParaRPr>
              </a:p>
            </p:txBody>
          </p:sp>
          <p:pic>
            <p:nvPicPr>
              <p:cNvPr id="118" name="Picture 117">
                <a:extLst>
                  <a:ext uri="{FF2B5EF4-FFF2-40B4-BE49-F238E27FC236}">
                    <a16:creationId xmlns:a16="http://schemas.microsoft.com/office/drawing/2014/main" id="{622E5A38-8209-4662-A512-B31938C7A832}"/>
                  </a:ext>
                </a:extLst>
              </p:cNvPr>
              <p:cNvPicPr>
                <a:picLocks noChangeAspect="1"/>
              </p:cNvPicPr>
              <p:nvPr/>
            </p:nvPicPr>
            <p:blipFill rotWithShape="1">
              <a:blip r:embed="rId4">
                <a:extLst>
                  <a:ext uri="{28A0092B-C50C-407E-A947-70E740481C1C}">
                    <a14:useLocalDpi xmlns:a14="http://schemas.microsoft.com/office/drawing/2010/main" val="0"/>
                  </a:ext>
                </a:extLst>
              </a:blip>
              <a:srcRect l="51821" t="50877" r="27678" b="10990"/>
              <a:stretch/>
            </p:blipFill>
            <p:spPr>
              <a:xfrm>
                <a:off x="6233704" y="2284781"/>
                <a:ext cx="638680" cy="638680"/>
              </a:xfrm>
              <a:prstGeom prst="rect">
                <a:avLst/>
              </a:prstGeom>
            </p:spPr>
          </p:pic>
        </p:grpSp>
        <p:sp>
          <p:nvSpPr>
            <p:cNvPr id="119" name="Title 7">
              <a:extLst>
                <a:ext uri="{FF2B5EF4-FFF2-40B4-BE49-F238E27FC236}">
                  <a16:creationId xmlns:a16="http://schemas.microsoft.com/office/drawing/2014/main" id="{288953A6-59A0-4AB7-B12E-DC8AA6551DAC}"/>
                </a:ext>
              </a:extLst>
            </p:cNvPr>
            <p:cNvSpPr txBox="1">
              <a:spLocks/>
            </p:cNvSpPr>
            <p:nvPr/>
          </p:nvSpPr>
          <p:spPr>
            <a:xfrm>
              <a:off x="7009453" y="3048785"/>
              <a:ext cx="1671966" cy="24123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0" i="0" kern="1200" cap="none">
                  <a:solidFill>
                    <a:schemeClr val="tx1"/>
                  </a:solidFill>
                  <a:latin typeface="Flama-Extrabold"/>
                  <a:ea typeface="+mj-ea"/>
                  <a:cs typeface="Flama-Extrabold"/>
                </a:defRPr>
              </a:lvl1pPr>
            </a:lstStyle>
            <a:p>
              <a:pPr algn="ctr"/>
              <a:r>
                <a:rPr lang="en-US" sz="1200" dirty="0">
                  <a:solidFill>
                    <a:schemeClr val="tx2"/>
                  </a:solidFill>
                </a:rPr>
                <a:t>Anti-Corruption</a:t>
              </a:r>
            </a:p>
          </p:txBody>
        </p:sp>
        <p:grpSp>
          <p:nvGrpSpPr>
            <p:cNvPr id="120" name="Group 119"/>
            <p:cNvGrpSpPr/>
            <p:nvPr/>
          </p:nvGrpSpPr>
          <p:grpSpPr>
            <a:xfrm>
              <a:off x="7448131" y="2206816"/>
              <a:ext cx="794608" cy="794608"/>
              <a:chOff x="7448132" y="2206817"/>
              <a:chExt cx="794608" cy="794608"/>
            </a:xfrm>
          </p:grpSpPr>
          <p:sp>
            <p:nvSpPr>
              <p:cNvPr id="121" name="Rectangle 120">
                <a:extLst>
                  <a:ext uri="{FF2B5EF4-FFF2-40B4-BE49-F238E27FC236}">
                    <a16:creationId xmlns:a16="http://schemas.microsoft.com/office/drawing/2014/main" id="{7B557820-98E5-4575-8ED0-560BEBE1A764}"/>
                  </a:ext>
                </a:extLst>
              </p:cNvPr>
              <p:cNvSpPr/>
              <p:nvPr/>
            </p:nvSpPr>
            <p:spPr>
              <a:xfrm>
                <a:off x="7448132" y="2206817"/>
                <a:ext cx="794608" cy="7946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bg1"/>
                  </a:solidFill>
                </a:endParaRPr>
              </a:p>
            </p:txBody>
          </p:sp>
          <p:pic>
            <p:nvPicPr>
              <p:cNvPr id="122" name="Picture 121">
                <a:extLst>
                  <a:ext uri="{FF2B5EF4-FFF2-40B4-BE49-F238E27FC236}">
                    <a16:creationId xmlns:a16="http://schemas.microsoft.com/office/drawing/2014/main" id="{F52DFDF1-42B1-400B-A19F-F81FE298C6FB}"/>
                  </a:ext>
                </a:extLst>
              </p:cNvPr>
              <p:cNvPicPr>
                <a:picLocks noChangeAspect="1"/>
              </p:cNvPicPr>
              <p:nvPr/>
            </p:nvPicPr>
            <p:blipFill rotWithShape="1">
              <a:blip r:embed="rId4">
                <a:extLst>
                  <a:ext uri="{28A0092B-C50C-407E-A947-70E740481C1C}">
                    <a14:useLocalDpi xmlns:a14="http://schemas.microsoft.com/office/drawing/2010/main" val="0"/>
                  </a:ext>
                </a:extLst>
              </a:blip>
              <a:srcRect l="74319" t="50877" r="5180" b="10990"/>
              <a:stretch/>
            </p:blipFill>
            <p:spPr>
              <a:xfrm>
                <a:off x="7526096" y="2284781"/>
                <a:ext cx="638680" cy="638680"/>
              </a:xfrm>
              <a:prstGeom prst="rect">
                <a:avLst/>
              </a:prstGeom>
            </p:spPr>
          </p:pic>
        </p:grpSp>
        <p:sp>
          <p:nvSpPr>
            <p:cNvPr id="123" name="Rectangle 122">
              <a:extLst>
                <a:ext uri="{FF2B5EF4-FFF2-40B4-BE49-F238E27FC236}">
                  <a16:creationId xmlns:a16="http://schemas.microsoft.com/office/drawing/2014/main" id="{CE55DF61-0B8F-451E-B4D9-181E8992E7ED}"/>
                </a:ext>
              </a:extLst>
            </p:cNvPr>
            <p:cNvSpPr/>
            <p:nvPr/>
          </p:nvSpPr>
          <p:spPr>
            <a:xfrm>
              <a:off x="418121" y="2478716"/>
              <a:ext cx="2401279" cy="1200329"/>
            </a:xfrm>
            <a:prstGeom prst="rect">
              <a:avLst/>
            </a:prstGeom>
          </p:spPr>
          <p:txBody>
            <a:bodyPr wrap="square">
              <a:spAutoFit/>
            </a:bodyPr>
            <a:lstStyle/>
            <a:p>
              <a:r>
                <a:rPr lang="en-US" b="1" dirty="0">
                  <a:solidFill>
                    <a:schemeClr val="bg1"/>
                  </a:solidFill>
                </a:rPr>
                <a:t>businesses</a:t>
              </a:r>
              <a:r>
                <a:rPr lang="en-US" dirty="0">
                  <a:solidFill>
                    <a:schemeClr val="bg1"/>
                  </a:solidFill>
                </a:rPr>
                <a:t> committed to the Ten Principles of the UN Global Compact</a:t>
              </a:r>
              <a:endParaRPr lang="en-GB" dirty="0">
                <a:solidFill>
                  <a:schemeClr val="bg1"/>
                </a:solidFill>
              </a:endParaRPr>
            </a:p>
          </p:txBody>
        </p:sp>
      </p:grpSp>
      <p:cxnSp>
        <p:nvCxnSpPr>
          <p:cNvPr id="124" name="Rett linje 15">
            <a:extLst>
              <a:ext uri="{FF2B5EF4-FFF2-40B4-BE49-F238E27FC236}">
                <a16:creationId xmlns:a16="http://schemas.microsoft.com/office/drawing/2014/main" id="{C969B376-3A63-45B7-B2FD-17D5B8733CB4}"/>
              </a:ext>
            </a:extLst>
          </p:cNvPr>
          <p:cNvCxnSpPr>
            <a:cxnSpLocks/>
          </p:cNvCxnSpPr>
          <p:nvPr/>
        </p:nvCxnSpPr>
        <p:spPr>
          <a:xfrm>
            <a:off x="1405186" y="4784904"/>
            <a:ext cx="938162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Subtitle 5"/>
          <p:cNvSpPr txBox="1">
            <a:spLocks/>
          </p:cNvSpPr>
          <p:nvPr/>
        </p:nvSpPr>
        <p:spPr>
          <a:xfrm>
            <a:off x="1798870" y="5070076"/>
            <a:ext cx="1558506" cy="762932"/>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Bef>
                <a:spcPts val="0"/>
              </a:spcBef>
            </a:pPr>
            <a:r>
              <a:rPr lang="en-US" sz="3200" dirty="0">
                <a:solidFill>
                  <a:schemeClr val="tx1"/>
                </a:solidFill>
                <a:latin typeface="+mn-lt"/>
                <a:cs typeface="+mn-cs"/>
              </a:rPr>
              <a:t>&gt;3,000 </a:t>
            </a:r>
            <a:r>
              <a:rPr lang="en-US" dirty="0">
                <a:solidFill>
                  <a:schemeClr val="tx1"/>
                </a:solidFill>
                <a:latin typeface="+mn-lt"/>
              </a:rPr>
              <a:t/>
            </a:r>
            <a:br>
              <a:rPr lang="en-US" dirty="0">
                <a:solidFill>
                  <a:schemeClr val="tx1"/>
                </a:solidFill>
                <a:latin typeface="+mn-lt"/>
              </a:rPr>
            </a:br>
            <a:r>
              <a:rPr lang="en-US" dirty="0">
                <a:solidFill>
                  <a:schemeClr val="tx1"/>
                </a:solidFill>
                <a:latin typeface="+mn-lt"/>
              </a:rPr>
              <a:t>non-business members</a:t>
            </a:r>
          </a:p>
          <a:p>
            <a:pPr>
              <a:lnSpc>
                <a:spcPct val="100000"/>
              </a:lnSpc>
              <a:spcBef>
                <a:spcPts val="0"/>
              </a:spcBef>
            </a:pPr>
            <a:endParaRPr lang="en-US" dirty="0">
              <a:solidFill>
                <a:schemeClr val="tx1"/>
              </a:solidFill>
              <a:latin typeface="+mn-lt"/>
            </a:endParaRPr>
          </a:p>
        </p:txBody>
      </p:sp>
      <p:sp>
        <p:nvSpPr>
          <p:cNvPr id="135" name="Rectangle 134">
            <a:extLst>
              <a:ext uri="{FF2B5EF4-FFF2-40B4-BE49-F238E27FC236}">
                <a16:creationId xmlns:a16="http://schemas.microsoft.com/office/drawing/2014/main" id="{C5F43DA1-D218-4CAA-B29B-E66D85845E1A}"/>
              </a:ext>
            </a:extLst>
          </p:cNvPr>
          <p:cNvSpPr/>
          <p:nvPr/>
        </p:nvSpPr>
        <p:spPr>
          <a:xfrm>
            <a:off x="3753266" y="5070076"/>
            <a:ext cx="1838326" cy="830997"/>
          </a:xfrm>
          <a:prstGeom prst="rect">
            <a:avLst/>
          </a:prstGeom>
        </p:spPr>
        <p:txBody>
          <a:bodyPr wrap="square">
            <a:spAutoFit/>
          </a:bodyPr>
          <a:lstStyle/>
          <a:p>
            <a:r>
              <a:rPr lang="en-US" sz="3200" dirty="0"/>
              <a:t>&gt;70 </a:t>
            </a:r>
            <a:r>
              <a:rPr lang="en-US" sz="1600" dirty="0"/>
              <a:t/>
            </a:r>
            <a:br>
              <a:rPr lang="en-US" sz="1600" dirty="0"/>
            </a:br>
            <a:r>
              <a:rPr lang="en-US" sz="1600" dirty="0"/>
              <a:t>Local Networks</a:t>
            </a:r>
          </a:p>
        </p:txBody>
      </p:sp>
      <p:sp>
        <p:nvSpPr>
          <p:cNvPr id="136" name="Rectangle 135">
            <a:extLst>
              <a:ext uri="{FF2B5EF4-FFF2-40B4-BE49-F238E27FC236}">
                <a16:creationId xmlns:a16="http://schemas.microsoft.com/office/drawing/2014/main" id="{A48030C2-2304-4898-8FF1-177350C2BACA}"/>
              </a:ext>
            </a:extLst>
          </p:cNvPr>
          <p:cNvSpPr/>
          <p:nvPr/>
        </p:nvSpPr>
        <p:spPr>
          <a:xfrm>
            <a:off x="5983453" y="5070075"/>
            <a:ext cx="1037086" cy="1077218"/>
          </a:xfrm>
          <a:prstGeom prst="rect">
            <a:avLst/>
          </a:prstGeom>
        </p:spPr>
        <p:txBody>
          <a:bodyPr wrap="square">
            <a:spAutoFit/>
          </a:bodyPr>
          <a:lstStyle/>
          <a:p>
            <a:r>
              <a:rPr lang="en-US" sz="3200" dirty="0"/>
              <a:t>28%</a:t>
            </a:r>
            <a:r>
              <a:rPr lang="en-US" sz="1600" dirty="0"/>
              <a:t> </a:t>
            </a:r>
            <a:br>
              <a:rPr lang="en-US" sz="1600" dirty="0"/>
            </a:br>
            <a:r>
              <a:rPr lang="en-US" sz="1600" dirty="0"/>
              <a:t>Fortune 500</a:t>
            </a:r>
          </a:p>
        </p:txBody>
      </p:sp>
      <p:sp>
        <p:nvSpPr>
          <p:cNvPr id="137" name="Rectangle 136">
            <a:extLst>
              <a:ext uri="{FF2B5EF4-FFF2-40B4-BE49-F238E27FC236}">
                <a16:creationId xmlns:a16="http://schemas.microsoft.com/office/drawing/2014/main" id="{770718D5-D4B3-431C-8672-1AC447C72834}"/>
              </a:ext>
            </a:extLst>
          </p:cNvPr>
          <p:cNvSpPr/>
          <p:nvPr/>
        </p:nvSpPr>
        <p:spPr>
          <a:xfrm>
            <a:off x="7499710" y="5073704"/>
            <a:ext cx="2750943" cy="1077218"/>
          </a:xfrm>
          <a:prstGeom prst="rect">
            <a:avLst/>
          </a:prstGeom>
        </p:spPr>
        <p:txBody>
          <a:bodyPr wrap="square">
            <a:spAutoFit/>
          </a:bodyPr>
          <a:lstStyle/>
          <a:p>
            <a:r>
              <a:rPr lang="en-US" sz="3200" dirty="0"/>
              <a:t>66 million </a:t>
            </a:r>
            <a:r>
              <a:rPr lang="en-US" sz="1600" dirty="0"/>
              <a:t/>
            </a:r>
            <a:br>
              <a:rPr lang="en-US" sz="1600" dirty="0"/>
            </a:br>
            <a:r>
              <a:rPr lang="en-US" sz="1600" dirty="0"/>
              <a:t>working in a company active in the UN Global Compact</a:t>
            </a:r>
          </a:p>
        </p:txBody>
      </p:sp>
    </p:spTree>
    <p:extLst>
      <p:ext uri="{BB962C8B-B14F-4D97-AF65-F5344CB8AC3E}">
        <p14:creationId xmlns:p14="http://schemas.microsoft.com/office/powerpoint/2010/main" val="204892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87547" y="600096"/>
            <a:ext cx="11616906" cy="603647"/>
          </a:xfrm>
        </p:spPr>
        <p:txBody>
          <a:bodyPr/>
          <a:lstStyle/>
          <a:p>
            <a:r>
              <a:rPr lang="en-US" dirty="0"/>
              <a:t>“CEO SURVEY”: CEOS UNDERSTAND THE RESPONSIBILITY &amp; OPPORTUNITY </a:t>
            </a:r>
          </a:p>
        </p:txBody>
      </p:sp>
      <p:sp>
        <p:nvSpPr>
          <p:cNvPr id="5" name="Rectangle 4"/>
          <p:cNvSpPr/>
          <p:nvPr/>
        </p:nvSpPr>
        <p:spPr>
          <a:xfrm>
            <a:off x="1292768" y="1659319"/>
            <a:ext cx="2380593" cy="2301767"/>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tx2"/>
                </a:solidFill>
              </a:rPr>
              <a:t>86% </a:t>
            </a:r>
          </a:p>
          <a:p>
            <a:pPr algn="ctr"/>
            <a:r>
              <a:rPr lang="en-US" sz="1400" dirty="0">
                <a:solidFill>
                  <a:schemeClr val="tx2"/>
                </a:solidFill>
              </a:rPr>
              <a:t>CEOs agree the system needs to refocus on equitable growth</a:t>
            </a:r>
          </a:p>
        </p:txBody>
      </p:sp>
      <p:sp>
        <p:nvSpPr>
          <p:cNvPr id="6" name="Rectangle 5"/>
          <p:cNvSpPr/>
          <p:nvPr/>
        </p:nvSpPr>
        <p:spPr>
          <a:xfrm>
            <a:off x="4813729" y="1659319"/>
            <a:ext cx="2380593" cy="230176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81% </a:t>
            </a:r>
          </a:p>
          <a:p>
            <a:pPr algn="ctr"/>
            <a:r>
              <a:rPr lang="en-US" sz="1400" dirty="0"/>
              <a:t>Taking action on the SDGs</a:t>
            </a:r>
          </a:p>
          <a:p>
            <a:pPr algn="ctr"/>
            <a:endParaRPr lang="en-US" sz="1400" dirty="0"/>
          </a:p>
          <a:p>
            <a:pPr algn="ctr"/>
            <a:endParaRPr lang="en-US" sz="1400" dirty="0"/>
          </a:p>
          <a:p>
            <a:pPr algn="ctr"/>
            <a:endParaRPr lang="en-US" sz="1400" dirty="0"/>
          </a:p>
          <a:p>
            <a:pPr algn="ctr"/>
            <a:endParaRPr lang="en-US" sz="1400" dirty="0"/>
          </a:p>
        </p:txBody>
      </p:sp>
      <p:sp>
        <p:nvSpPr>
          <p:cNvPr id="7" name="Rectangle 6"/>
          <p:cNvSpPr/>
          <p:nvPr/>
        </p:nvSpPr>
        <p:spPr>
          <a:xfrm>
            <a:off x="8392507" y="1659319"/>
            <a:ext cx="2380593" cy="23017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77% </a:t>
            </a:r>
          </a:p>
          <a:p>
            <a:pPr algn="ctr"/>
            <a:r>
              <a:rPr lang="en-US" sz="1400" dirty="0"/>
              <a:t>See the opportunity to build brand trust</a:t>
            </a:r>
          </a:p>
        </p:txBody>
      </p:sp>
      <p:sp>
        <p:nvSpPr>
          <p:cNvPr id="8" name="Rectangle 7"/>
          <p:cNvSpPr/>
          <p:nvPr/>
        </p:nvSpPr>
        <p:spPr>
          <a:xfrm>
            <a:off x="6666184" y="4325002"/>
            <a:ext cx="2380593" cy="230176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…but </a:t>
            </a:r>
          </a:p>
          <a:p>
            <a:pPr algn="ctr"/>
            <a:r>
              <a:rPr lang="en-US" sz="6000" dirty="0">
                <a:solidFill>
                  <a:schemeClr val="bg1"/>
                </a:solidFill>
              </a:rPr>
              <a:t>21% </a:t>
            </a:r>
          </a:p>
          <a:p>
            <a:pPr algn="ctr"/>
            <a:r>
              <a:rPr lang="en-US" sz="1400" dirty="0">
                <a:solidFill>
                  <a:schemeClr val="bg1"/>
                </a:solidFill>
              </a:rPr>
              <a:t>Think business is actually making an impact</a:t>
            </a:r>
          </a:p>
          <a:p>
            <a:pPr algn="ctr"/>
            <a:endParaRPr lang="en-US" sz="1400" dirty="0"/>
          </a:p>
        </p:txBody>
      </p:sp>
      <p:sp>
        <p:nvSpPr>
          <p:cNvPr id="9" name="Rectangle 8"/>
          <p:cNvSpPr/>
          <p:nvPr/>
        </p:nvSpPr>
        <p:spPr>
          <a:xfrm>
            <a:off x="3039725" y="4325002"/>
            <a:ext cx="2380593" cy="230176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71% </a:t>
            </a:r>
          </a:p>
          <a:p>
            <a:pPr algn="ctr"/>
            <a:r>
              <a:rPr lang="en-US" sz="1400" dirty="0"/>
              <a:t>Agree business can make a significant impact on the SDGs</a:t>
            </a:r>
          </a:p>
          <a:p>
            <a:pPr algn="ctr"/>
            <a:endParaRPr lang="en-US" sz="1400" dirty="0"/>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0598" y="3237628"/>
            <a:ext cx="586854" cy="60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5710598" y="5475885"/>
            <a:ext cx="753264" cy="0"/>
          </a:xfrm>
          <a:prstGeom prst="straightConnector1">
            <a:avLst/>
          </a:prstGeom>
          <a:ln w="38100">
            <a:solidFill>
              <a:srgbClr val="7030A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74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73">
            <a:extLst>
              <a:ext uri="{FF2B5EF4-FFF2-40B4-BE49-F238E27FC236}">
                <a16:creationId xmlns:a16="http://schemas.microsoft.com/office/drawing/2014/main" id="{CED8BF21-4333-4E0B-A90E-37A85737A90D}"/>
              </a:ext>
            </a:extLst>
          </p:cNvPr>
          <p:cNvSpPr txBox="1">
            <a:spLocks/>
          </p:cNvSpPr>
          <p:nvPr/>
        </p:nvSpPr>
        <p:spPr>
          <a:xfrm>
            <a:off x="609600" y="642273"/>
            <a:ext cx="10953136" cy="1107996"/>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rgbClr val="1F33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ZA" sz="4000" dirty="0">
                <a:latin typeface="Flama" pitchFamily="50" charset="0"/>
                <a:ea typeface="Verdana" panose="020B0604030504040204" pitchFamily="34" charset="0"/>
                <a:cs typeface="Verdana" panose="020B0604030504040204" pitchFamily="34" charset="0"/>
              </a:rPr>
              <a:t>BUSINESSES ARE ENGAGED,</a:t>
            </a:r>
            <a:br>
              <a:rPr lang="en-ZA" sz="4000" dirty="0">
                <a:latin typeface="Flama" pitchFamily="50" charset="0"/>
                <a:ea typeface="Verdana" panose="020B0604030504040204" pitchFamily="34" charset="0"/>
                <a:cs typeface="Verdana" panose="020B0604030504040204" pitchFamily="34" charset="0"/>
              </a:rPr>
            </a:br>
            <a:r>
              <a:rPr lang="en-ZA" sz="4000" b="0" dirty="0">
                <a:latin typeface="Flama" pitchFamily="50" charset="0"/>
                <a:ea typeface="Verdana" panose="020B0604030504040204" pitchFamily="34" charset="0"/>
                <a:cs typeface="Verdana" panose="020B0604030504040204" pitchFamily="34" charset="0"/>
              </a:rPr>
              <a:t>but need tools and training</a:t>
            </a:r>
            <a:endParaRPr lang="en-ZA" sz="3600" b="0" dirty="0">
              <a:latin typeface="Flama" pitchFamily="50" charset="0"/>
              <a:ea typeface="Verdana" panose="020B0604030504040204" pitchFamily="34" charset="0"/>
              <a:cs typeface="Verdana" panose="020B0604030504040204" pitchFamily="34" charset="0"/>
            </a:endParaRPr>
          </a:p>
        </p:txBody>
      </p:sp>
      <p:pic>
        <p:nvPicPr>
          <p:cNvPr id="20" name="Picture 19">
            <a:extLst>
              <a:ext uri="{FF2B5EF4-FFF2-40B4-BE49-F238E27FC236}">
                <a16:creationId xmlns:a16="http://schemas.microsoft.com/office/drawing/2014/main" id="{326F01BF-BCCD-4319-B691-2577D3DFA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18" y="1994550"/>
            <a:ext cx="3675685" cy="3534053"/>
          </a:xfrm>
          <a:prstGeom prst="rect">
            <a:avLst/>
          </a:prstGeom>
        </p:spPr>
      </p:pic>
      <p:sp>
        <p:nvSpPr>
          <p:cNvPr id="35" name="Google Shape;305;p31">
            <a:extLst>
              <a:ext uri="{FF2B5EF4-FFF2-40B4-BE49-F238E27FC236}">
                <a16:creationId xmlns:a16="http://schemas.microsoft.com/office/drawing/2014/main" id="{256DCCD9-0130-45DC-B7CD-5B5F2D47202E}"/>
              </a:ext>
            </a:extLst>
          </p:cNvPr>
          <p:cNvSpPr txBox="1"/>
          <p:nvPr/>
        </p:nvSpPr>
        <p:spPr>
          <a:xfrm>
            <a:off x="1116291" y="5501455"/>
            <a:ext cx="3556512" cy="392910"/>
          </a:xfrm>
          <a:prstGeom prst="rect">
            <a:avLst/>
          </a:prstGeom>
          <a:noFill/>
          <a:ln>
            <a:noFill/>
          </a:ln>
        </p:spPr>
        <p:txBody>
          <a:bodyPr spcFirstLastPara="1" wrap="square" lIns="0" tIns="0" rIns="0" bIns="0" anchor="ctr" anchorCtr="0">
            <a:noAutofit/>
          </a:bodyPr>
          <a:lstStyle/>
          <a:p>
            <a:pPr lvl="0" algn="ctr"/>
            <a:r>
              <a:rPr lang="en-ZA" sz="1200" b="1" dirty="0">
                <a:solidFill>
                  <a:srgbClr val="1E3250"/>
                </a:solidFill>
                <a:latin typeface="Flama Light" panose="02000000000000000000" pitchFamily="50" charset="0"/>
                <a:ea typeface="Arial"/>
                <a:cs typeface="Arial"/>
                <a:sym typeface="Arial"/>
              </a:rPr>
              <a:t>Source: </a:t>
            </a:r>
            <a:r>
              <a:rPr lang="en-ZA" sz="1200" i="1" dirty="0">
                <a:solidFill>
                  <a:srgbClr val="1E3250"/>
                </a:solidFill>
                <a:latin typeface="Flama Light" panose="02000000000000000000" pitchFamily="50" charset="0"/>
                <a:ea typeface="Arial"/>
                <a:cs typeface="Arial"/>
                <a:sym typeface="Arial"/>
              </a:rPr>
              <a:t>Make it your business: Engaging with the Sustainable Development Goals</a:t>
            </a:r>
            <a:r>
              <a:rPr lang="en-ZA" sz="1200" dirty="0">
                <a:solidFill>
                  <a:srgbClr val="1E3250"/>
                </a:solidFill>
                <a:latin typeface="Flama Light" panose="02000000000000000000" pitchFamily="50" charset="0"/>
                <a:ea typeface="Arial"/>
                <a:cs typeface="Arial"/>
                <a:sym typeface="Arial"/>
              </a:rPr>
              <a:t>, PwC (2015)</a:t>
            </a:r>
          </a:p>
        </p:txBody>
      </p:sp>
      <p:pic>
        <p:nvPicPr>
          <p:cNvPr id="36" name="Picture 35">
            <a:extLst>
              <a:ext uri="{FF2B5EF4-FFF2-40B4-BE49-F238E27FC236}">
                <a16:creationId xmlns:a16="http://schemas.microsoft.com/office/drawing/2014/main" id="{D034CB61-AE09-4488-8F26-1118D6761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374" y="1994550"/>
            <a:ext cx="6497362" cy="3234798"/>
          </a:xfrm>
          <a:prstGeom prst="rect">
            <a:avLst/>
          </a:prstGeom>
        </p:spPr>
      </p:pic>
    </p:spTree>
    <p:extLst>
      <p:ext uri="{BB962C8B-B14F-4D97-AF65-F5344CB8AC3E}">
        <p14:creationId xmlns:p14="http://schemas.microsoft.com/office/powerpoint/2010/main" val="365263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AAD7-A1B1-B744-9CC3-90F8A06BA93F}"/>
              </a:ext>
            </a:extLst>
          </p:cNvPr>
          <p:cNvSpPr>
            <a:spLocks noGrp="1"/>
          </p:cNvSpPr>
          <p:nvPr>
            <p:ph type="title"/>
          </p:nvPr>
        </p:nvSpPr>
        <p:spPr>
          <a:xfrm>
            <a:off x="1626802" y="402675"/>
            <a:ext cx="8544506" cy="939800"/>
          </a:xfrm>
        </p:spPr>
        <p:txBody>
          <a:bodyPr/>
          <a:lstStyle/>
          <a:p>
            <a:r>
              <a:rPr lang="en-SE" dirty="0"/>
              <a:t>Six transformational processes to achieve the </a:t>
            </a:r>
            <a:br>
              <a:rPr lang="en-SE" dirty="0"/>
            </a:br>
            <a:r>
              <a:rPr lang="en-SE" dirty="0"/>
              <a:t>United Nations Sustainable Development Goals</a:t>
            </a:r>
          </a:p>
        </p:txBody>
      </p:sp>
      <p:sp>
        <p:nvSpPr>
          <p:cNvPr id="5" name="object 4">
            <a:extLst>
              <a:ext uri="{FF2B5EF4-FFF2-40B4-BE49-F238E27FC236}">
                <a16:creationId xmlns:a16="http://schemas.microsoft.com/office/drawing/2014/main" id="{6B6FF10A-9DCE-A849-A680-2604E55FF9BA}"/>
              </a:ext>
            </a:extLst>
          </p:cNvPr>
          <p:cNvSpPr txBox="1"/>
          <p:nvPr/>
        </p:nvSpPr>
        <p:spPr>
          <a:xfrm>
            <a:off x="414188" y="2035852"/>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1</a:t>
            </a:r>
            <a:endParaRPr sz="1634" dirty="0">
              <a:latin typeface="Arial"/>
              <a:cs typeface="Arial"/>
            </a:endParaRPr>
          </a:p>
        </p:txBody>
      </p:sp>
      <p:sp>
        <p:nvSpPr>
          <p:cNvPr id="10" name="TextBox 9">
            <a:extLst>
              <a:ext uri="{FF2B5EF4-FFF2-40B4-BE49-F238E27FC236}">
                <a16:creationId xmlns:a16="http://schemas.microsoft.com/office/drawing/2014/main" id="{61B34615-4245-7D4D-8882-5F79AC052B46}"/>
              </a:ext>
            </a:extLst>
          </p:cNvPr>
          <p:cNvSpPr txBox="1"/>
          <p:nvPr/>
        </p:nvSpPr>
        <p:spPr>
          <a:xfrm>
            <a:off x="3006998" y="5702838"/>
            <a:ext cx="7983660" cy="830997"/>
          </a:xfrm>
          <a:prstGeom prst="rect">
            <a:avLst/>
          </a:prstGeom>
          <a:noFill/>
        </p:spPr>
        <p:txBody>
          <a:bodyPr wrap="none" rtlCol="0">
            <a:spAutoFit/>
          </a:bodyPr>
          <a:lstStyle/>
          <a:p>
            <a:r>
              <a:rPr lang="en-SE" sz="1600" i="1" dirty="0"/>
              <a:t>Source: ‘Six transformations to ahcieve the Sustaiinable Development Goals (SDGs) processes’ </a:t>
            </a:r>
          </a:p>
          <a:p>
            <a:r>
              <a:rPr lang="en-SE" sz="1600" i="1" dirty="0"/>
              <a:t>(Sachs, Smidt-Traub, Mazzucato, Messner, Nakizenovenic, Rockström, 2019)</a:t>
            </a:r>
          </a:p>
          <a:p>
            <a:endParaRPr lang="en-SE" sz="1600" i="1" dirty="0"/>
          </a:p>
        </p:txBody>
      </p:sp>
      <p:grpSp>
        <p:nvGrpSpPr>
          <p:cNvPr id="13" name="object 24">
            <a:extLst>
              <a:ext uri="{FF2B5EF4-FFF2-40B4-BE49-F238E27FC236}">
                <a16:creationId xmlns:a16="http://schemas.microsoft.com/office/drawing/2014/main" id="{B3D88072-C1F3-0740-9F7A-E1E45B69F058}"/>
              </a:ext>
            </a:extLst>
          </p:cNvPr>
          <p:cNvGrpSpPr/>
          <p:nvPr/>
        </p:nvGrpSpPr>
        <p:grpSpPr>
          <a:xfrm>
            <a:off x="3147517" y="2419978"/>
            <a:ext cx="5097396" cy="69156"/>
            <a:chOff x="3546038" y="3128949"/>
            <a:chExt cx="5616575" cy="76200"/>
          </a:xfrm>
        </p:grpSpPr>
        <p:sp>
          <p:nvSpPr>
            <p:cNvPr id="14" name="object 25">
              <a:extLst>
                <a:ext uri="{FF2B5EF4-FFF2-40B4-BE49-F238E27FC236}">
                  <a16:creationId xmlns:a16="http://schemas.microsoft.com/office/drawing/2014/main" id="{9407235B-E18C-634E-91C3-5C0235A9DC42}"/>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15" name="object 26">
              <a:extLst>
                <a:ext uri="{FF2B5EF4-FFF2-40B4-BE49-F238E27FC236}">
                  <a16:creationId xmlns:a16="http://schemas.microsoft.com/office/drawing/2014/main" id="{B2185D4A-1617-B04F-AD83-2C3BD01CA910}"/>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16" name="object 24">
            <a:extLst>
              <a:ext uri="{FF2B5EF4-FFF2-40B4-BE49-F238E27FC236}">
                <a16:creationId xmlns:a16="http://schemas.microsoft.com/office/drawing/2014/main" id="{9C05A954-ED3F-2746-9359-C5EE8186449F}"/>
              </a:ext>
            </a:extLst>
          </p:cNvPr>
          <p:cNvGrpSpPr/>
          <p:nvPr/>
        </p:nvGrpSpPr>
        <p:grpSpPr>
          <a:xfrm>
            <a:off x="3170569" y="3005327"/>
            <a:ext cx="5097396" cy="69156"/>
            <a:chOff x="3546038" y="3128949"/>
            <a:chExt cx="5616575" cy="76200"/>
          </a:xfrm>
        </p:grpSpPr>
        <p:sp>
          <p:nvSpPr>
            <p:cNvPr id="17" name="object 25">
              <a:extLst>
                <a:ext uri="{FF2B5EF4-FFF2-40B4-BE49-F238E27FC236}">
                  <a16:creationId xmlns:a16="http://schemas.microsoft.com/office/drawing/2014/main" id="{D005AECC-43A1-214C-A33D-A1561C6A61E8}"/>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18" name="object 26">
              <a:extLst>
                <a:ext uri="{FF2B5EF4-FFF2-40B4-BE49-F238E27FC236}">
                  <a16:creationId xmlns:a16="http://schemas.microsoft.com/office/drawing/2014/main" id="{12517C59-4985-6143-BBE2-01F025C6314B}"/>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19" name="object 24">
            <a:extLst>
              <a:ext uri="{FF2B5EF4-FFF2-40B4-BE49-F238E27FC236}">
                <a16:creationId xmlns:a16="http://schemas.microsoft.com/office/drawing/2014/main" id="{F3638D74-CEDE-7849-9C8D-93FE0A1732A2}"/>
              </a:ext>
            </a:extLst>
          </p:cNvPr>
          <p:cNvGrpSpPr/>
          <p:nvPr/>
        </p:nvGrpSpPr>
        <p:grpSpPr>
          <a:xfrm>
            <a:off x="3170562" y="3644667"/>
            <a:ext cx="5097396" cy="69156"/>
            <a:chOff x="3546038" y="3128949"/>
            <a:chExt cx="5616575" cy="76200"/>
          </a:xfrm>
        </p:grpSpPr>
        <p:sp>
          <p:nvSpPr>
            <p:cNvPr id="20" name="object 25">
              <a:extLst>
                <a:ext uri="{FF2B5EF4-FFF2-40B4-BE49-F238E27FC236}">
                  <a16:creationId xmlns:a16="http://schemas.microsoft.com/office/drawing/2014/main" id="{E568212A-579F-A347-A6EA-E10C05FCFA08}"/>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21" name="object 26">
              <a:extLst>
                <a:ext uri="{FF2B5EF4-FFF2-40B4-BE49-F238E27FC236}">
                  <a16:creationId xmlns:a16="http://schemas.microsoft.com/office/drawing/2014/main" id="{12BB3EE0-5E22-B649-B15B-856BEE6D1B38}"/>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22" name="object 24">
            <a:extLst>
              <a:ext uri="{FF2B5EF4-FFF2-40B4-BE49-F238E27FC236}">
                <a16:creationId xmlns:a16="http://schemas.microsoft.com/office/drawing/2014/main" id="{3EA3656D-8E97-8949-84B0-5AD3277EE071}"/>
              </a:ext>
            </a:extLst>
          </p:cNvPr>
          <p:cNvGrpSpPr/>
          <p:nvPr/>
        </p:nvGrpSpPr>
        <p:grpSpPr>
          <a:xfrm>
            <a:off x="3124465" y="4265105"/>
            <a:ext cx="5097396" cy="69156"/>
            <a:chOff x="3546038" y="3128949"/>
            <a:chExt cx="5616575" cy="76200"/>
          </a:xfrm>
        </p:grpSpPr>
        <p:sp>
          <p:nvSpPr>
            <p:cNvPr id="23" name="object 25">
              <a:extLst>
                <a:ext uri="{FF2B5EF4-FFF2-40B4-BE49-F238E27FC236}">
                  <a16:creationId xmlns:a16="http://schemas.microsoft.com/office/drawing/2014/main" id="{3309F414-BA9E-CD46-92F1-3F89FF4E5B35}"/>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24" name="object 26">
              <a:extLst>
                <a:ext uri="{FF2B5EF4-FFF2-40B4-BE49-F238E27FC236}">
                  <a16:creationId xmlns:a16="http://schemas.microsoft.com/office/drawing/2014/main" id="{509EF99B-A288-0144-B71C-035881EC718E}"/>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25" name="object 24">
            <a:extLst>
              <a:ext uri="{FF2B5EF4-FFF2-40B4-BE49-F238E27FC236}">
                <a16:creationId xmlns:a16="http://schemas.microsoft.com/office/drawing/2014/main" id="{5C6EAED2-ACD6-C046-8D3B-7E8DA2BBBD1C}"/>
              </a:ext>
            </a:extLst>
          </p:cNvPr>
          <p:cNvGrpSpPr/>
          <p:nvPr/>
        </p:nvGrpSpPr>
        <p:grpSpPr>
          <a:xfrm>
            <a:off x="3101413" y="4939535"/>
            <a:ext cx="5097396" cy="69156"/>
            <a:chOff x="3546038" y="3128949"/>
            <a:chExt cx="5616575" cy="76200"/>
          </a:xfrm>
        </p:grpSpPr>
        <p:sp>
          <p:nvSpPr>
            <p:cNvPr id="26" name="object 25">
              <a:extLst>
                <a:ext uri="{FF2B5EF4-FFF2-40B4-BE49-F238E27FC236}">
                  <a16:creationId xmlns:a16="http://schemas.microsoft.com/office/drawing/2014/main" id="{5E74E3DD-02D9-1E4E-AC1D-A19D46397EB3}"/>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27" name="object 26">
              <a:extLst>
                <a:ext uri="{FF2B5EF4-FFF2-40B4-BE49-F238E27FC236}">
                  <a16:creationId xmlns:a16="http://schemas.microsoft.com/office/drawing/2014/main" id="{C4B1C61C-6321-B34B-A484-7EFD7C7080DB}"/>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sp>
        <p:nvSpPr>
          <p:cNvPr id="28" name="TextBox 27">
            <a:extLst>
              <a:ext uri="{FF2B5EF4-FFF2-40B4-BE49-F238E27FC236}">
                <a16:creationId xmlns:a16="http://schemas.microsoft.com/office/drawing/2014/main" id="{9954F0EB-5B17-FC47-B61A-171F2092D780}"/>
              </a:ext>
            </a:extLst>
          </p:cNvPr>
          <p:cNvSpPr txBox="1"/>
          <p:nvPr/>
        </p:nvSpPr>
        <p:spPr>
          <a:xfrm>
            <a:off x="3147517" y="1978585"/>
            <a:ext cx="3851311" cy="369332"/>
          </a:xfrm>
          <a:prstGeom prst="rect">
            <a:avLst/>
          </a:prstGeom>
          <a:noFill/>
        </p:spPr>
        <p:txBody>
          <a:bodyPr wrap="none" rtlCol="0">
            <a:spAutoFit/>
          </a:bodyPr>
          <a:lstStyle/>
          <a:p>
            <a:r>
              <a:rPr lang="en-SE" dirty="0"/>
              <a:t>EDUCATION, GENDER AND INEQUALITY</a:t>
            </a:r>
          </a:p>
        </p:txBody>
      </p:sp>
      <p:sp>
        <p:nvSpPr>
          <p:cNvPr id="29" name="object 4">
            <a:extLst>
              <a:ext uri="{FF2B5EF4-FFF2-40B4-BE49-F238E27FC236}">
                <a16:creationId xmlns:a16="http://schemas.microsoft.com/office/drawing/2014/main" id="{568D5D0E-CB6B-3D43-B487-54C3C665FEBC}"/>
              </a:ext>
            </a:extLst>
          </p:cNvPr>
          <p:cNvSpPr txBox="1"/>
          <p:nvPr/>
        </p:nvSpPr>
        <p:spPr>
          <a:xfrm>
            <a:off x="414188" y="3309289"/>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3</a:t>
            </a:r>
            <a:endParaRPr sz="1634" dirty="0">
              <a:latin typeface="Arial"/>
              <a:cs typeface="Arial"/>
            </a:endParaRPr>
          </a:p>
        </p:txBody>
      </p:sp>
      <p:sp>
        <p:nvSpPr>
          <p:cNvPr id="31" name="object 4">
            <a:extLst>
              <a:ext uri="{FF2B5EF4-FFF2-40B4-BE49-F238E27FC236}">
                <a16:creationId xmlns:a16="http://schemas.microsoft.com/office/drawing/2014/main" id="{7A0057AD-6DD9-1240-8A55-3D2D2AF49397}"/>
              </a:ext>
            </a:extLst>
          </p:cNvPr>
          <p:cNvSpPr txBox="1"/>
          <p:nvPr/>
        </p:nvSpPr>
        <p:spPr>
          <a:xfrm>
            <a:off x="414187" y="2672570"/>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2</a:t>
            </a:r>
            <a:endParaRPr sz="1634" dirty="0">
              <a:latin typeface="Arial"/>
              <a:cs typeface="Arial"/>
            </a:endParaRPr>
          </a:p>
        </p:txBody>
      </p:sp>
      <p:sp>
        <p:nvSpPr>
          <p:cNvPr id="32" name="object 4">
            <a:extLst>
              <a:ext uri="{FF2B5EF4-FFF2-40B4-BE49-F238E27FC236}">
                <a16:creationId xmlns:a16="http://schemas.microsoft.com/office/drawing/2014/main" id="{2FFEF9F9-301F-A94C-AEC0-14BE4CD03B01}"/>
              </a:ext>
            </a:extLst>
          </p:cNvPr>
          <p:cNvSpPr txBox="1"/>
          <p:nvPr/>
        </p:nvSpPr>
        <p:spPr>
          <a:xfrm>
            <a:off x="414188" y="3907708"/>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4</a:t>
            </a:r>
            <a:endParaRPr sz="1634" dirty="0">
              <a:latin typeface="Arial"/>
              <a:cs typeface="Arial"/>
            </a:endParaRPr>
          </a:p>
        </p:txBody>
      </p:sp>
      <p:sp>
        <p:nvSpPr>
          <p:cNvPr id="33" name="object 4">
            <a:extLst>
              <a:ext uri="{FF2B5EF4-FFF2-40B4-BE49-F238E27FC236}">
                <a16:creationId xmlns:a16="http://schemas.microsoft.com/office/drawing/2014/main" id="{637DF81A-4E82-104C-9FA4-FC5D8003AC71}"/>
              </a:ext>
            </a:extLst>
          </p:cNvPr>
          <p:cNvSpPr txBox="1"/>
          <p:nvPr/>
        </p:nvSpPr>
        <p:spPr>
          <a:xfrm>
            <a:off x="414188" y="4582726"/>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5</a:t>
            </a:r>
            <a:endParaRPr sz="1634" dirty="0">
              <a:latin typeface="Arial"/>
              <a:cs typeface="Arial"/>
            </a:endParaRPr>
          </a:p>
        </p:txBody>
      </p:sp>
      <p:sp>
        <p:nvSpPr>
          <p:cNvPr id="34" name="TextBox 33">
            <a:extLst>
              <a:ext uri="{FF2B5EF4-FFF2-40B4-BE49-F238E27FC236}">
                <a16:creationId xmlns:a16="http://schemas.microsoft.com/office/drawing/2014/main" id="{89AA2C14-8CED-304F-B85B-33185DE2A681}"/>
              </a:ext>
            </a:extLst>
          </p:cNvPr>
          <p:cNvSpPr txBox="1"/>
          <p:nvPr/>
        </p:nvSpPr>
        <p:spPr>
          <a:xfrm>
            <a:off x="3147517" y="2589067"/>
            <a:ext cx="4107022" cy="369332"/>
          </a:xfrm>
          <a:prstGeom prst="rect">
            <a:avLst/>
          </a:prstGeom>
          <a:noFill/>
        </p:spPr>
        <p:txBody>
          <a:bodyPr wrap="none" rtlCol="0">
            <a:spAutoFit/>
          </a:bodyPr>
          <a:lstStyle/>
          <a:p>
            <a:r>
              <a:rPr lang="en-SE" dirty="0"/>
              <a:t>HEALTH, WELL-BEING AND DEMOGRAPHY</a:t>
            </a:r>
          </a:p>
        </p:txBody>
      </p:sp>
      <p:sp>
        <p:nvSpPr>
          <p:cNvPr id="35" name="TextBox 34">
            <a:extLst>
              <a:ext uri="{FF2B5EF4-FFF2-40B4-BE49-F238E27FC236}">
                <a16:creationId xmlns:a16="http://schemas.microsoft.com/office/drawing/2014/main" id="{E0AEFB16-B811-3E4A-8CFF-07A286D2F4E1}"/>
              </a:ext>
            </a:extLst>
          </p:cNvPr>
          <p:cNvSpPr txBox="1"/>
          <p:nvPr/>
        </p:nvSpPr>
        <p:spPr>
          <a:xfrm>
            <a:off x="3096717" y="3222371"/>
            <a:ext cx="5589222" cy="369332"/>
          </a:xfrm>
          <a:prstGeom prst="rect">
            <a:avLst/>
          </a:prstGeom>
          <a:noFill/>
        </p:spPr>
        <p:txBody>
          <a:bodyPr wrap="none" rtlCol="0">
            <a:spAutoFit/>
          </a:bodyPr>
          <a:lstStyle/>
          <a:p>
            <a:r>
              <a:rPr lang="en-SE" dirty="0"/>
              <a:t>ENERGY DECARBONIZATION AND SUSTAINABLE INDUSTRY</a:t>
            </a:r>
          </a:p>
        </p:txBody>
      </p:sp>
      <p:sp>
        <p:nvSpPr>
          <p:cNvPr id="36" name="TextBox 35">
            <a:extLst>
              <a:ext uri="{FF2B5EF4-FFF2-40B4-BE49-F238E27FC236}">
                <a16:creationId xmlns:a16="http://schemas.microsoft.com/office/drawing/2014/main" id="{E38DD9A8-5BDE-4A4A-9C3B-CF3583A5689C}"/>
              </a:ext>
            </a:extLst>
          </p:cNvPr>
          <p:cNvSpPr txBox="1"/>
          <p:nvPr/>
        </p:nvSpPr>
        <p:spPr>
          <a:xfrm>
            <a:off x="3124458" y="3831794"/>
            <a:ext cx="5311519" cy="369332"/>
          </a:xfrm>
          <a:prstGeom prst="rect">
            <a:avLst/>
          </a:prstGeom>
          <a:noFill/>
        </p:spPr>
        <p:txBody>
          <a:bodyPr wrap="none" rtlCol="0">
            <a:spAutoFit/>
          </a:bodyPr>
          <a:lstStyle/>
          <a:p>
            <a:r>
              <a:rPr lang="en-SE" dirty="0"/>
              <a:t>SUSTAINABLE FOOD, LAND AND WATER AND OCEANS</a:t>
            </a:r>
          </a:p>
        </p:txBody>
      </p:sp>
      <p:sp>
        <p:nvSpPr>
          <p:cNvPr id="37" name="TextBox 36">
            <a:extLst>
              <a:ext uri="{FF2B5EF4-FFF2-40B4-BE49-F238E27FC236}">
                <a16:creationId xmlns:a16="http://schemas.microsoft.com/office/drawing/2014/main" id="{E4F8010D-91B7-BD4E-8FF9-935CF588FD32}"/>
              </a:ext>
            </a:extLst>
          </p:cNvPr>
          <p:cNvSpPr txBox="1"/>
          <p:nvPr/>
        </p:nvSpPr>
        <p:spPr>
          <a:xfrm>
            <a:off x="3124458" y="4500024"/>
            <a:ext cx="4002506" cy="369332"/>
          </a:xfrm>
          <a:prstGeom prst="rect">
            <a:avLst/>
          </a:prstGeom>
          <a:noFill/>
        </p:spPr>
        <p:txBody>
          <a:bodyPr wrap="none" rtlCol="0">
            <a:spAutoFit/>
          </a:bodyPr>
          <a:lstStyle/>
          <a:p>
            <a:r>
              <a:rPr lang="en-SE" dirty="0"/>
              <a:t>SUSTAINABLE CITIES AND COMMUNITIES</a:t>
            </a:r>
          </a:p>
        </p:txBody>
      </p:sp>
      <p:sp>
        <p:nvSpPr>
          <p:cNvPr id="38" name="object 4">
            <a:extLst>
              <a:ext uri="{FF2B5EF4-FFF2-40B4-BE49-F238E27FC236}">
                <a16:creationId xmlns:a16="http://schemas.microsoft.com/office/drawing/2014/main" id="{C08AC40C-F2A4-DE48-A39F-5C932517F9FB}"/>
              </a:ext>
            </a:extLst>
          </p:cNvPr>
          <p:cNvSpPr txBox="1"/>
          <p:nvPr/>
        </p:nvSpPr>
        <p:spPr>
          <a:xfrm>
            <a:off x="414187" y="5173735"/>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6</a:t>
            </a:r>
            <a:endParaRPr sz="1634" dirty="0">
              <a:latin typeface="Arial"/>
              <a:cs typeface="Arial"/>
            </a:endParaRPr>
          </a:p>
        </p:txBody>
      </p:sp>
      <p:grpSp>
        <p:nvGrpSpPr>
          <p:cNvPr id="39" name="object 24">
            <a:extLst>
              <a:ext uri="{FF2B5EF4-FFF2-40B4-BE49-F238E27FC236}">
                <a16:creationId xmlns:a16="http://schemas.microsoft.com/office/drawing/2014/main" id="{C1AC9ED6-5DD5-F745-AC0D-AC144937C55A}"/>
              </a:ext>
            </a:extLst>
          </p:cNvPr>
          <p:cNvGrpSpPr/>
          <p:nvPr/>
        </p:nvGrpSpPr>
        <p:grpSpPr>
          <a:xfrm>
            <a:off x="3078361" y="5517301"/>
            <a:ext cx="5097396" cy="69156"/>
            <a:chOff x="3546038" y="3128949"/>
            <a:chExt cx="5616575" cy="76200"/>
          </a:xfrm>
        </p:grpSpPr>
        <p:sp>
          <p:nvSpPr>
            <p:cNvPr id="40" name="object 25">
              <a:extLst>
                <a:ext uri="{FF2B5EF4-FFF2-40B4-BE49-F238E27FC236}">
                  <a16:creationId xmlns:a16="http://schemas.microsoft.com/office/drawing/2014/main" id="{9563408A-4454-E940-A051-3AD2449546DE}"/>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41" name="object 26">
              <a:extLst>
                <a:ext uri="{FF2B5EF4-FFF2-40B4-BE49-F238E27FC236}">
                  <a16:creationId xmlns:a16="http://schemas.microsoft.com/office/drawing/2014/main" id="{A3E455E0-3227-9A40-9481-2697E3843A10}"/>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sp>
        <p:nvSpPr>
          <p:cNvPr id="42" name="TextBox 41">
            <a:extLst>
              <a:ext uri="{FF2B5EF4-FFF2-40B4-BE49-F238E27FC236}">
                <a16:creationId xmlns:a16="http://schemas.microsoft.com/office/drawing/2014/main" id="{1344D42C-C64B-B34B-868A-3F78DB3044DC}"/>
              </a:ext>
            </a:extLst>
          </p:cNvPr>
          <p:cNvSpPr txBox="1"/>
          <p:nvPr/>
        </p:nvSpPr>
        <p:spPr>
          <a:xfrm>
            <a:off x="3096717" y="5122021"/>
            <a:ext cx="5604676" cy="369332"/>
          </a:xfrm>
          <a:prstGeom prst="rect">
            <a:avLst/>
          </a:prstGeom>
          <a:noFill/>
        </p:spPr>
        <p:txBody>
          <a:bodyPr wrap="none" rtlCol="0">
            <a:spAutoFit/>
          </a:bodyPr>
          <a:lstStyle/>
          <a:p>
            <a:r>
              <a:rPr lang="en-SE" dirty="0"/>
              <a:t>DIGITAL REVOLUTION FOR SUSTAINABLE DEVELOPMENT</a:t>
            </a:r>
          </a:p>
        </p:txBody>
      </p:sp>
      <p:sp>
        <p:nvSpPr>
          <p:cNvPr id="43" name="Rectangle 6">
            <a:extLst>
              <a:ext uri="{FF2B5EF4-FFF2-40B4-BE49-F238E27FC236}">
                <a16:creationId xmlns:a16="http://schemas.microsoft.com/office/drawing/2014/main" id="{1A0FE1C7-A11F-2F49-84D4-41253B92D743}"/>
              </a:ext>
            </a:extLst>
          </p:cNvPr>
          <p:cNvSpPr/>
          <p:nvPr/>
        </p:nvSpPr>
        <p:spPr>
          <a:xfrm>
            <a:off x="1639094" y="6285669"/>
            <a:ext cx="8913813" cy="591671"/>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12321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AAD7-A1B1-B744-9CC3-90F8A06BA93F}"/>
              </a:ext>
            </a:extLst>
          </p:cNvPr>
          <p:cNvSpPr>
            <a:spLocks noGrp="1"/>
          </p:cNvSpPr>
          <p:nvPr>
            <p:ph type="title"/>
          </p:nvPr>
        </p:nvSpPr>
        <p:spPr>
          <a:xfrm>
            <a:off x="1626802" y="402675"/>
            <a:ext cx="8544506" cy="939800"/>
          </a:xfrm>
        </p:spPr>
        <p:txBody>
          <a:bodyPr/>
          <a:lstStyle/>
          <a:p>
            <a:r>
              <a:rPr lang="en-SE" dirty="0"/>
              <a:t>Six transformational processes to achieve the </a:t>
            </a:r>
            <a:br>
              <a:rPr lang="en-SE" dirty="0"/>
            </a:br>
            <a:r>
              <a:rPr lang="en-SE" dirty="0"/>
              <a:t>United Nations Sustainable Development Goals</a:t>
            </a:r>
          </a:p>
        </p:txBody>
      </p:sp>
      <p:sp>
        <p:nvSpPr>
          <p:cNvPr id="5" name="object 4">
            <a:extLst>
              <a:ext uri="{FF2B5EF4-FFF2-40B4-BE49-F238E27FC236}">
                <a16:creationId xmlns:a16="http://schemas.microsoft.com/office/drawing/2014/main" id="{6B6FF10A-9DCE-A849-A680-2604E55FF9BA}"/>
              </a:ext>
            </a:extLst>
          </p:cNvPr>
          <p:cNvSpPr txBox="1"/>
          <p:nvPr/>
        </p:nvSpPr>
        <p:spPr>
          <a:xfrm>
            <a:off x="414188" y="2035852"/>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1</a:t>
            </a:r>
            <a:endParaRPr sz="1634" dirty="0">
              <a:latin typeface="Arial"/>
              <a:cs typeface="Arial"/>
            </a:endParaRPr>
          </a:p>
        </p:txBody>
      </p:sp>
      <p:sp>
        <p:nvSpPr>
          <p:cNvPr id="10" name="TextBox 9">
            <a:extLst>
              <a:ext uri="{FF2B5EF4-FFF2-40B4-BE49-F238E27FC236}">
                <a16:creationId xmlns:a16="http://schemas.microsoft.com/office/drawing/2014/main" id="{61B34615-4245-7D4D-8882-5F79AC052B46}"/>
              </a:ext>
            </a:extLst>
          </p:cNvPr>
          <p:cNvSpPr txBox="1"/>
          <p:nvPr/>
        </p:nvSpPr>
        <p:spPr>
          <a:xfrm>
            <a:off x="3006998" y="5702838"/>
            <a:ext cx="7983660" cy="830997"/>
          </a:xfrm>
          <a:prstGeom prst="rect">
            <a:avLst/>
          </a:prstGeom>
          <a:noFill/>
        </p:spPr>
        <p:txBody>
          <a:bodyPr wrap="none" rtlCol="0">
            <a:spAutoFit/>
          </a:bodyPr>
          <a:lstStyle/>
          <a:p>
            <a:r>
              <a:rPr lang="en-SE" sz="1600" i="1" dirty="0"/>
              <a:t>Source: ‘Six transformations to ahcieve the Sustaiinable Development Goals (SDGs) processes’ </a:t>
            </a:r>
          </a:p>
          <a:p>
            <a:r>
              <a:rPr lang="en-SE" sz="1600" i="1" dirty="0"/>
              <a:t>(Sachs, Smidt-Traub, Mazzucato, Messner, Nakizenovenic, Rockström, 2019)</a:t>
            </a:r>
          </a:p>
          <a:p>
            <a:endParaRPr lang="en-SE" sz="1600" i="1" dirty="0"/>
          </a:p>
        </p:txBody>
      </p:sp>
      <p:grpSp>
        <p:nvGrpSpPr>
          <p:cNvPr id="13" name="object 24">
            <a:extLst>
              <a:ext uri="{FF2B5EF4-FFF2-40B4-BE49-F238E27FC236}">
                <a16:creationId xmlns:a16="http://schemas.microsoft.com/office/drawing/2014/main" id="{B3D88072-C1F3-0740-9F7A-E1E45B69F058}"/>
              </a:ext>
            </a:extLst>
          </p:cNvPr>
          <p:cNvGrpSpPr/>
          <p:nvPr/>
        </p:nvGrpSpPr>
        <p:grpSpPr>
          <a:xfrm>
            <a:off x="3147517" y="2419978"/>
            <a:ext cx="5097396" cy="69156"/>
            <a:chOff x="3546038" y="3128949"/>
            <a:chExt cx="5616575" cy="76200"/>
          </a:xfrm>
        </p:grpSpPr>
        <p:sp>
          <p:nvSpPr>
            <p:cNvPr id="14" name="object 25">
              <a:extLst>
                <a:ext uri="{FF2B5EF4-FFF2-40B4-BE49-F238E27FC236}">
                  <a16:creationId xmlns:a16="http://schemas.microsoft.com/office/drawing/2014/main" id="{9407235B-E18C-634E-91C3-5C0235A9DC42}"/>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15" name="object 26">
              <a:extLst>
                <a:ext uri="{FF2B5EF4-FFF2-40B4-BE49-F238E27FC236}">
                  <a16:creationId xmlns:a16="http://schemas.microsoft.com/office/drawing/2014/main" id="{B2185D4A-1617-B04F-AD83-2C3BD01CA910}"/>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16" name="object 24">
            <a:extLst>
              <a:ext uri="{FF2B5EF4-FFF2-40B4-BE49-F238E27FC236}">
                <a16:creationId xmlns:a16="http://schemas.microsoft.com/office/drawing/2014/main" id="{9C05A954-ED3F-2746-9359-C5EE8186449F}"/>
              </a:ext>
            </a:extLst>
          </p:cNvPr>
          <p:cNvGrpSpPr/>
          <p:nvPr/>
        </p:nvGrpSpPr>
        <p:grpSpPr>
          <a:xfrm>
            <a:off x="3170569" y="3005327"/>
            <a:ext cx="5097396" cy="69156"/>
            <a:chOff x="3546038" y="3128949"/>
            <a:chExt cx="5616575" cy="76200"/>
          </a:xfrm>
        </p:grpSpPr>
        <p:sp>
          <p:nvSpPr>
            <p:cNvPr id="17" name="object 25">
              <a:extLst>
                <a:ext uri="{FF2B5EF4-FFF2-40B4-BE49-F238E27FC236}">
                  <a16:creationId xmlns:a16="http://schemas.microsoft.com/office/drawing/2014/main" id="{D005AECC-43A1-214C-A33D-A1561C6A61E8}"/>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18" name="object 26">
              <a:extLst>
                <a:ext uri="{FF2B5EF4-FFF2-40B4-BE49-F238E27FC236}">
                  <a16:creationId xmlns:a16="http://schemas.microsoft.com/office/drawing/2014/main" id="{12517C59-4985-6143-BBE2-01F025C6314B}"/>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19" name="object 24">
            <a:extLst>
              <a:ext uri="{FF2B5EF4-FFF2-40B4-BE49-F238E27FC236}">
                <a16:creationId xmlns:a16="http://schemas.microsoft.com/office/drawing/2014/main" id="{F3638D74-CEDE-7849-9C8D-93FE0A1732A2}"/>
              </a:ext>
            </a:extLst>
          </p:cNvPr>
          <p:cNvGrpSpPr/>
          <p:nvPr/>
        </p:nvGrpSpPr>
        <p:grpSpPr>
          <a:xfrm>
            <a:off x="3170562" y="3644667"/>
            <a:ext cx="5097396" cy="69156"/>
            <a:chOff x="3546038" y="3128949"/>
            <a:chExt cx="5616575" cy="76200"/>
          </a:xfrm>
        </p:grpSpPr>
        <p:sp>
          <p:nvSpPr>
            <p:cNvPr id="20" name="object 25">
              <a:extLst>
                <a:ext uri="{FF2B5EF4-FFF2-40B4-BE49-F238E27FC236}">
                  <a16:creationId xmlns:a16="http://schemas.microsoft.com/office/drawing/2014/main" id="{E568212A-579F-A347-A6EA-E10C05FCFA08}"/>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21" name="object 26">
              <a:extLst>
                <a:ext uri="{FF2B5EF4-FFF2-40B4-BE49-F238E27FC236}">
                  <a16:creationId xmlns:a16="http://schemas.microsoft.com/office/drawing/2014/main" id="{12BB3EE0-5E22-B649-B15B-856BEE6D1B38}"/>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22" name="object 24">
            <a:extLst>
              <a:ext uri="{FF2B5EF4-FFF2-40B4-BE49-F238E27FC236}">
                <a16:creationId xmlns:a16="http://schemas.microsoft.com/office/drawing/2014/main" id="{3EA3656D-8E97-8949-84B0-5AD3277EE071}"/>
              </a:ext>
            </a:extLst>
          </p:cNvPr>
          <p:cNvGrpSpPr/>
          <p:nvPr/>
        </p:nvGrpSpPr>
        <p:grpSpPr>
          <a:xfrm>
            <a:off x="3124465" y="4265105"/>
            <a:ext cx="5097396" cy="69156"/>
            <a:chOff x="3546038" y="3128949"/>
            <a:chExt cx="5616575" cy="76200"/>
          </a:xfrm>
        </p:grpSpPr>
        <p:sp>
          <p:nvSpPr>
            <p:cNvPr id="23" name="object 25">
              <a:extLst>
                <a:ext uri="{FF2B5EF4-FFF2-40B4-BE49-F238E27FC236}">
                  <a16:creationId xmlns:a16="http://schemas.microsoft.com/office/drawing/2014/main" id="{3309F414-BA9E-CD46-92F1-3F89FF4E5B35}"/>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24" name="object 26">
              <a:extLst>
                <a:ext uri="{FF2B5EF4-FFF2-40B4-BE49-F238E27FC236}">
                  <a16:creationId xmlns:a16="http://schemas.microsoft.com/office/drawing/2014/main" id="{509EF99B-A288-0144-B71C-035881EC718E}"/>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grpSp>
        <p:nvGrpSpPr>
          <p:cNvPr id="25" name="object 24">
            <a:extLst>
              <a:ext uri="{FF2B5EF4-FFF2-40B4-BE49-F238E27FC236}">
                <a16:creationId xmlns:a16="http://schemas.microsoft.com/office/drawing/2014/main" id="{5C6EAED2-ACD6-C046-8D3B-7E8DA2BBBD1C}"/>
              </a:ext>
            </a:extLst>
          </p:cNvPr>
          <p:cNvGrpSpPr/>
          <p:nvPr/>
        </p:nvGrpSpPr>
        <p:grpSpPr>
          <a:xfrm>
            <a:off x="3101413" y="4939535"/>
            <a:ext cx="5097396" cy="69156"/>
            <a:chOff x="3546038" y="3128949"/>
            <a:chExt cx="5616575" cy="76200"/>
          </a:xfrm>
        </p:grpSpPr>
        <p:sp>
          <p:nvSpPr>
            <p:cNvPr id="26" name="object 25">
              <a:extLst>
                <a:ext uri="{FF2B5EF4-FFF2-40B4-BE49-F238E27FC236}">
                  <a16:creationId xmlns:a16="http://schemas.microsoft.com/office/drawing/2014/main" id="{5E74E3DD-02D9-1E4E-AC1D-A19D46397EB3}"/>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27" name="object 26">
              <a:extLst>
                <a:ext uri="{FF2B5EF4-FFF2-40B4-BE49-F238E27FC236}">
                  <a16:creationId xmlns:a16="http://schemas.microsoft.com/office/drawing/2014/main" id="{C4B1C61C-6321-B34B-A484-7EFD7C7080DB}"/>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sp>
        <p:nvSpPr>
          <p:cNvPr id="28" name="TextBox 27">
            <a:extLst>
              <a:ext uri="{FF2B5EF4-FFF2-40B4-BE49-F238E27FC236}">
                <a16:creationId xmlns:a16="http://schemas.microsoft.com/office/drawing/2014/main" id="{9954F0EB-5B17-FC47-B61A-171F2092D780}"/>
              </a:ext>
            </a:extLst>
          </p:cNvPr>
          <p:cNvSpPr txBox="1"/>
          <p:nvPr/>
        </p:nvSpPr>
        <p:spPr>
          <a:xfrm>
            <a:off x="3147517" y="1978585"/>
            <a:ext cx="3851311" cy="369332"/>
          </a:xfrm>
          <a:prstGeom prst="rect">
            <a:avLst/>
          </a:prstGeom>
          <a:noFill/>
        </p:spPr>
        <p:txBody>
          <a:bodyPr wrap="none" rtlCol="0">
            <a:spAutoFit/>
          </a:bodyPr>
          <a:lstStyle/>
          <a:p>
            <a:r>
              <a:rPr lang="en-SE" dirty="0"/>
              <a:t>EDUCATION, GENDER AND INEQUALITY</a:t>
            </a:r>
          </a:p>
        </p:txBody>
      </p:sp>
      <p:sp>
        <p:nvSpPr>
          <p:cNvPr id="29" name="object 4">
            <a:extLst>
              <a:ext uri="{FF2B5EF4-FFF2-40B4-BE49-F238E27FC236}">
                <a16:creationId xmlns:a16="http://schemas.microsoft.com/office/drawing/2014/main" id="{568D5D0E-CB6B-3D43-B487-54C3C665FEBC}"/>
              </a:ext>
            </a:extLst>
          </p:cNvPr>
          <p:cNvSpPr txBox="1"/>
          <p:nvPr/>
        </p:nvSpPr>
        <p:spPr>
          <a:xfrm>
            <a:off x="414188" y="3309289"/>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3</a:t>
            </a:r>
            <a:endParaRPr sz="1634" dirty="0">
              <a:latin typeface="Arial"/>
              <a:cs typeface="Arial"/>
            </a:endParaRPr>
          </a:p>
        </p:txBody>
      </p:sp>
      <p:sp>
        <p:nvSpPr>
          <p:cNvPr id="31" name="object 4">
            <a:extLst>
              <a:ext uri="{FF2B5EF4-FFF2-40B4-BE49-F238E27FC236}">
                <a16:creationId xmlns:a16="http://schemas.microsoft.com/office/drawing/2014/main" id="{7A0057AD-6DD9-1240-8A55-3D2D2AF49397}"/>
              </a:ext>
            </a:extLst>
          </p:cNvPr>
          <p:cNvSpPr txBox="1"/>
          <p:nvPr/>
        </p:nvSpPr>
        <p:spPr>
          <a:xfrm>
            <a:off x="414187" y="2672570"/>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2</a:t>
            </a:r>
            <a:endParaRPr sz="1634" dirty="0">
              <a:latin typeface="Arial"/>
              <a:cs typeface="Arial"/>
            </a:endParaRPr>
          </a:p>
        </p:txBody>
      </p:sp>
      <p:sp>
        <p:nvSpPr>
          <p:cNvPr id="32" name="object 4">
            <a:extLst>
              <a:ext uri="{FF2B5EF4-FFF2-40B4-BE49-F238E27FC236}">
                <a16:creationId xmlns:a16="http://schemas.microsoft.com/office/drawing/2014/main" id="{2FFEF9F9-301F-A94C-AEC0-14BE4CD03B01}"/>
              </a:ext>
            </a:extLst>
          </p:cNvPr>
          <p:cNvSpPr txBox="1"/>
          <p:nvPr/>
        </p:nvSpPr>
        <p:spPr>
          <a:xfrm>
            <a:off x="414188" y="3907708"/>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4</a:t>
            </a:r>
            <a:endParaRPr sz="1634" dirty="0">
              <a:latin typeface="Arial"/>
              <a:cs typeface="Arial"/>
            </a:endParaRPr>
          </a:p>
        </p:txBody>
      </p:sp>
      <p:sp>
        <p:nvSpPr>
          <p:cNvPr id="33" name="object 4">
            <a:extLst>
              <a:ext uri="{FF2B5EF4-FFF2-40B4-BE49-F238E27FC236}">
                <a16:creationId xmlns:a16="http://schemas.microsoft.com/office/drawing/2014/main" id="{637DF81A-4E82-104C-9FA4-FC5D8003AC71}"/>
              </a:ext>
            </a:extLst>
          </p:cNvPr>
          <p:cNvSpPr txBox="1"/>
          <p:nvPr/>
        </p:nvSpPr>
        <p:spPr>
          <a:xfrm>
            <a:off x="414188" y="4582726"/>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5</a:t>
            </a:r>
            <a:endParaRPr sz="1634" dirty="0">
              <a:latin typeface="Arial"/>
              <a:cs typeface="Arial"/>
            </a:endParaRPr>
          </a:p>
        </p:txBody>
      </p:sp>
      <p:sp>
        <p:nvSpPr>
          <p:cNvPr id="34" name="TextBox 33">
            <a:extLst>
              <a:ext uri="{FF2B5EF4-FFF2-40B4-BE49-F238E27FC236}">
                <a16:creationId xmlns:a16="http://schemas.microsoft.com/office/drawing/2014/main" id="{89AA2C14-8CED-304F-B85B-33185DE2A681}"/>
              </a:ext>
            </a:extLst>
          </p:cNvPr>
          <p:cNvSpPr txBox="1"/>
          <p:nvPr/>
        </p:nvSpPr>
        <p:spPr>
          <a:xfrm>
            <a:off x="3147517" y="2589067"/>
            <a:ext cx="4107022" cy="369332"/>
          </a:xfrm>
          <a:prstGeom prst="rect">
            <a:avLst/>
          </a:prstGeom>
          <a:noFill/>
        </p:spPr>
        <p:txBody>
          <a:bodyPr wrap="none" rtlCol="0">
            <a:spAutoFit/>
          </a:bodyPr>
          <a:lstStyle/>
          <a:p>
            <a:r>
              <a:rPr lang="en-SE" dirty="0"/>
              <a:t>HEALTH, WELL-BEING AND DEMOGRAPHY</a:t>
            </a:r>
          </a:p>
        </p:txBody>
      </p:sp>
      <p:sp>
        <p:nvSpPr>
          <p:cNvPr id="35" name="TextBox 34">
            <a:extLst>
              <a:ext uri="{FF2B5EF4-FFF2-40B4-BE49-F238E27FC236}">
                <a16:creationId xmlns:a16="http://schemas.microsoft.com/office/drawing/2014/main" id="{E0AEFB16-B811-3E4A-8CFF-07A286D2F4E1}"/>
              </a:ext>
            </a:extLst>
          </p:cNvPr>
          <p:cNvSpPr txBox="1"/>
          <p:nvPr/>
        </p:nvSpPr>
        <p:spPr>
          <a:xfrm>
            <a:off x="3096717" y="3222371"/>
            <a:ext cx="5589222" cy="369332"/>
          </a:xfrm>
          <a:prstGeom prst="rect">
            <a:avLst/>
          </a:prstGeom>
          <a:noFill/>
        </p:spPr>
        <p:txBody>
          <a:bodyPr wrap="none" rtlCol="0">
            <a:spAutoFit/>
          </a:bodyPr>
          <a:lstStyle/>
          <a:p>
            <a:r>
              <a:rPr lang="en-SE" dirty="0"/>
              <a:t>ENERGY DECARBONIZATION AND SUSTAINABLE INDUSTRY</a:t>
            </a:r>
          </a:p>
        </p:txBody>
      </p:sp>
      <p:sp>
        <p:nvSpPr>
          <p:cNvPr id="36" name="TextBox 35">
            <a:extLst>
              <a:ext uri="{FF2B5EF4-FFF2-40B4-BE49-F238E27FC236}">
                <a16:creationId xmlns:a16="http://schemas.microsoft.com/office/drawing/2014/main" id="{E38DD9A8-5BDE-4A4A-9C3B-CF3583A5689C}"/>
              </a:ext>
            </a:extLst>
          </p:cNvPr>
          <p:cNvSpPr txBox="1"/>
          <p:nvPr/>
        </p:nvSpPr>
        <p:spPr>
          <a:xfrm>
            <a:off x="3124458" y="3831794"/>
            <a:ext cx="5311519" cy="369332"/>
          </a:xfrm>
          <a:prstGeom prst="rect">
            <a:avLst/>
          </a:prstGeom>
          <a:noFill/>
        </p:spPr>
        <p:txBody>
          <a:bodyPr wrap="none" rtlCol="0">
            <a:spAutoFit/>
          </a:bodyPr>
          <a:lstStyle/>
          <a:p>
            <a:r>
              <a:rPr lang="en-SE" dirty="0"/>
              <a:t>SUSTAINABLE FOOD, LAND AND WATER AND OCEANS</a:t>
            </a:r>
          </a:p>
        </p:txBody>
      </p:sp>
      <p:sp>
        <p:nvSpPr>
          <p:cNvPr id="37" name="TextBox 36">
            <a:extLst>
              <a:ext uri="{FF2B5EF4-FFF2-40B4-BE49-F238E27FC236}">
                <a16:creationId xmlns:a16="http://schemas.microsoft.com/office/drawing/2014/main" id="{E4F8010D-91B7-BD4E-8FF9-935CF588FD32}"/>
              </a:ext>
            </a:extLst>
          </p:cNvPr>
          <p:cNvSpPr txBox="1"/>
          <p:nvPr/>
        </p:nvSpPr>
        <p:spPr>
          <a:xfrm>
            <a:off x="3124458" y="4500024"/>
            <a:ext cx="4002506" cy="369332"/>
          </a:xfrm>
          <a:prstGeom prst="rect">
            <a:avLst/>
          </a:prstGeom>
          <a:noFill/>
        </p:spPr>
        <p:txBody>
          <a:bodyPr wrap="none" rtlCol="0">
            <a:spAutoFit/>
          </a:bodyPr>
          <a:lstStyle/>
          <a:p>
            <a:r>
              <a:rPr lang="en-SE" dirty="0"/>
              <a:t>SUSTAINABLE CITIES AND COMMUNITIES</a:t>
            </a:r>
          </a:p>
        </p:txBody>
      </p:sp>
      <p:sp>
        <p:nvSpPr>
          <p:cNvPr id="38" name="object 4">
            <a:extLst>
              <a:ext uri="{FF2B5EF4-FFF2-40B4-BE49-F238E27FC236}">
                <a16:creationId xmlns:a16="http://schemas.microsoft.com/office/drawing/2014/main" id="{C08AC40C-F2A4-DE48-A39F-5C932517F9FB}"/>
              </a:ext>
            </a:extLst>
          </p:cNvPr>
          <p:cNvSpPr txBox="1"/>
          <p:nvPr/>
        </p:nvSpPr>
        <p:spPr>
          <a:xfrm>
            <a:off x="414187" y="5173735"/>
            <a:ext cx="2316311" cy="356809"/>
          </a:xfrm>
          <a:prstGeom prst="rect">
            <a:avLst/>
          </a:prstGeom>
          <a:solidFill>
            <a:srgbClr val="CBCBCB"/>
          </a:solidFill>
          <a:ln w="12699">
            <a:solidFill>
              <a:srgbClr val="EFEFEF"/>
            </a:solidFill>
          </a:ln>
        </p:spPr>
        <p:txBody>
          <a:bodyPr vert="horz" wrap="square" lIns="0" tIns="104311" rIns="0" bIns="0" rtlCol="0">
            <a:spAutoFit/>
          </a:bodyPr>
          <a:lstStyle/>
          <a:p>
            <a:pPr marL="121028">
              <a:spcBef>
                <a:spcPts val="821"/>
              </a:spcBef>
            </a:pPr>
            <a:r>
              <a:rPr lang="da-DK" sz="1634" spc="-5" dirty="0">
                <a:latin typeface="Arial"/>
                <a:cs typeface="Arial"/>
              </a:rPr>
              <a:t>TRANSFORMATION 6</a:t>
            </a:r>
            <a:endParaRPr sz="1634" dirty="0">
              <a:latin typeface="Arial"/>
              <a:cs typeface="Arial"/>
            </a:endParaRPr>
          </a:p>
        </p:txBody>
      </p:sp>
      <p:grpSp>
        <p:nvGrpSpPr>
          <p:cNvPr id="39" name="object 24">
            <a:extLst>
              <a:ext uri="{FF2B5EF4-FFF2-40B4-BE49-F238E27FC236}">
                <a16:creationId xmlns:a16="http://schemas.microsoft.com/office/drawing/2014/main" id="{C1AC9ED6-5DD5-F745-AC0D-AC144937C55A}"/>
              </a:ext>
            </a:extLst>
          </p:cNvPr>
          <p:cNvGrpSpPr/>
          <p:nvPr/>
        </p:nvGrpSpPr>
        <p:grpSpPr>
          <a:xfrm>
            <a:off x="3078361" y="5517301"/>
            <a:ext cx="5097396" cy="69156"/>
            <a:chOff x="3546038" y="3128949"/>
            <a:chExt cx="5616575" cy="76200"/>
          </a:xfrm>
        </p:grpSpPr>
        <p:sp>
          <p:nvSpPr>
            <p:cNvPr id="40" name="object 25">
              <a:extLst>
                <a:ext uri="{FF2B5EF4-FFF2-40B4-BE49-F238E27FC236}">
                  <a16:creationId xmlns:a16="http://schemas.microsoft.com/office/drawing/2014/main" id="{9563408A-4454-E940-A051-3AD2449546DE}"/>
                </a:ext>
              </a:extLst>
            </p:cNvPr>
            <p:cNvSpPr/>
            <p:nvPr/>
          </p:nvSpPr>
          <p:spPr>
            <a:xfrm>
              <a:off x="3571438" y="3167049"/>
              <a:ext cx="5565775" cy="0"/>
            </a:xfrm>
            <a:custGeom>
              <a:avLst/>
              <a:gdLst/>
              <a:ahLst/>
              <a:cxnLst/>
              <a:rect l="l" t="t" r="r" b="b"/>
              <a:pathLst>
                <a:path w="5565775">
                  <a:moveTo>
                    <a:pt x="0" y="0"/>
                  </a:moveTo>
                  <a:lnTo>
                    <a:pt x="5565774" y="0"/>
                  </a:lnTo>
                </a:path>
              </a:pathLst>
            </a:custGeom>
            <a:ln w="12699">
              <a:solidFill>
                <a:srgbClr val="000000"/>
              </a:solidFill>
            </a:ln>
          </p:spPr>
          <p:txBody>
            <a:bodyPr wrap="square" lIns="0" tIns="0" rIns="0" bIns="0" rtlCol="0"/>
            <a:lstStyle/>
            <a:p>
              <a:endParaRPr sz="1634"/>
            </a:p>
          </p:txBody>
        </p:sp>
        <p:sp>
          <p:nvSpPr>
            <p:cNvPr id="41" name="object 26">
              <a:extLst>
                <a:ext uri="{FF2B5EF4-FFF2-40B4-BE49-F238E27FC236}">
                  <a16:creationId xmlns:a16="http://schemas.microsoft.com/office/drawing/2014/main" id="{A3E455E0-3227-9A40-9481-2697E3843A10}"/>
                </a:ext>
              </a:extLst>
            </p:cNvPr>
            <p:cNvSpPr/>
            <p:nvPr/>
          </p:nvSpPr>
          <p:spPr>
            <a:xfrm>
              <a:off x="3546030" y="3128949"/>
              <a:ext cx="5616575" cy="76200"/>
            </a:xfrm>
            <a:custGeom>
              <a:avLst/>
              <a:gdLst/>
              <a:ahLst/>
              <a:cxnLst/>
              <a:rect l="l" t="t" r="r" b="b"/>
              <a:pathLst>
                <a:path w="5616575" h="76200">
                  <a:moveTo>
                    <a:pt x="76200" y="0"/>
                  </a:moveTo>
                  <a:lnTo>
                    <a:pt x="0" y="38100"/>
                  </a:lnTo>
                  <a:lnTo>
                    <a:pt x="76200" y="76200"/>
                  </a:lnTo>
                  <a:lnTo>
                    <a:pt x="76200" y="0"/>
                  </a:lnTo>
                  <a:close/>
                </a:path>
                <a:path w="5616575" h="76200">
                  <a:moveTo>
                    <a:pt x="5616575" y="38100"/>
                  </a:moveTo>
                  <a:lnTo>
                    <a:pt x="5540375" y="0"/>
                  </a:lnTo>
                  <a:lnTo>
                    <a:pt x="5540375" y="76200"/>
                  </a:lnTo>
                  <a:lnTo>
                    <a:pt x="5616575" y="38100"/>
                  </a:lnTo>
                  <a:close/>
                </a:path>
              </a:pathLst>
            </a:custGeom>
            <a:solidFill>
              <a:srgbClr val="000000"/>
            </a:solidFill>
          </p:spPr>
          <p:txBody>
            <a:bodyPr wrap="square" lIns="0" tIns="0" rIns="0" bIns="0" rtlCol="0"/>
            <a:lstStyle/>
            <a:p>
              <a:endParaRPr sz="1634"/>
            </a:p>
          </p:txBody>
        </p:sp>
      </p:grpSp>
      <p:sp>
        <p:nvSpPr>
          <p:cNvPr id="42" name="TextBox 41">
            <a:extLst>
              <a:ext uri="{FF2B5EF4-FFF2-40B4-BE49-F238E27FC236}">
                <a16:creationId xmlns:a16="http://schemas.microsoft.com/office/drawing/2014/main" id="{1344D42C-C64B-B34B-868A-3F78DB3044DC}"/>
              </a:ext>
            </a:extLst>
          </p:cNvPr>
          <p:cNvSpPr txBox="1"/>
          <p:nvPr/>
        </p:nvSpPr>
        <p:spPr>
          <a:xfrm>
            <a:off x="3096717" y="5122021"/>
            <a:ext cx="5604676" cy="369332"/>
          </a:xfrm>
          <a:prstGeom prst="rect">
            <a:avLst/>
          </a:prstGeom>
          <a:noFill/>
        </p:spPr>
        <p:txBody>
          <a:bodyPr wrap="none" rtlCol="0">
            <a:spAutoFit/>
          </a:bodyPr>
          <a:lstStyle/>
          <a:p>
            <a:r>
              <a:rPr lang="en-SE" dirty="0"/>
              <a:t>DIGITAL REVOLUTION FOR SUSTAINABLE DEVELOPMENT</a:t>
            </a:r>
          </a:p>
        </p:txBody>
      </p:sp>
      <p:sp>
        <p:nvSpPr>
          <p:cNvPr id="43" name="Rectangle 6">
            <a:extLst>
              <a:ext uri="{FF2B5EF4-FFF2-40B4-BE49-F238E27FC236}">
                <a16:creationId xmlns:a16="http://schemas.microsoft.com/office/drawing/2014/main" id="{1A0FE1C7-A11F-2F49-84D4-41253B92D743}"/>
              </a:ext>
            </a:extLst>
          </p:cNvPr>
          <p:cNvSpPr/>
          <p:nvPr/>
        </p:nvSpPr>
        <p:spPr>
          <a:xfrm>
            <a:off x="1639094" y="6285669"/>
            <a:ext cx="8913813" cy="591671"/>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Down Arrow 2">
            <a:extLst>
              <a:ext uri="{FF2B5EF4-FFF2-40B4-BE49-F238E27FC236}">
                <a16:creationId xmlns:a16="http://schemas.microsoft.com/office/drawing/2014/main" id="{BFA1BFAB-D9E1-3A41-B863-28A8D52B1D0A}"/>
              </a:ext>
            </a:extLst>
          </p:cNvPr>
          <p:cNvSpPr/>
          <p:nvPr/>
        </p:nvSpPr>
        <p:spPr>
          <a:xfrm rot="5400000">
            <a:off x="8501273" y="1076919"/>
            <a:ext cx="369331" cy="2080846"/>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solidFill>
                <a:schemeClr val="accent5"/>
              </a:solidFill>
            </a:endParaRPr>
          </a:p>
        </p:txBody>
      </p:sp>
      <p:sp>
        <p:nvSpPr>
          <p:cNvPr id="4" name="Sun 3">
            <a:extLst>
              <a:ext uri="{FF2B5EF4-FFF2-40B4-BE49-F238E27FC236}">
                <a16:creationId xmlns:a16="http://schemas.microsoft.com/office/drawing/2014/main" id="{58CF2E15-865E-8348-9879-B0AB5B22C885}"/>
              </a:ext>
            </a:extLst>
          </p:cNvPr>
          <p:cNvSpPr/>
          <p:nvPr/>
        </p:nvSpPr>
        <p:spPr>
          <a:xfrm>
            <a:off x="9850291" y="1829560"/>
            <a:ext cx="608807" cy="536080"/>
          </a:xfrm>
          <a:prstGeom prst="su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04875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418287" y="2900851"/>
            <a:ext cx="3773713" cy="1601068"/>
          </a:xfrm>
        </p:spPr>
        <p:txBody>
          <a:bodyPr/>
          <a:lstStyle/>
          <a:p>
            <a:pPr algn="ctr"/>
            <a:r>
              <a:rPr lang="en-US" sz="2400" dirty="0">
                <a:solidFill>
                  <a:schemeClr val="bg1"/>
                </a:solidFill>
                <a:latin typeface="Calibri" panose="020F0502020204030204" pitchFamily="34" charset="0"/>
                <a:cs typeface="Calibri" panose="020F0502020204030204" pitchFamily="34" charset="0"/>
              </a:rPr>
              <a:t>TRANSFORMING </a:t>
            </a:r>
            <a:br>
              <a:rPr lang="en-US" sz="2400" dirty="0">
                <a:solidFill>
                  <a:schemeClr val="bg1"/>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MANAGEMENT</a:t>
            </a:r>
            <a:br>
              <a:rPr lang="en-US" sz="2400" dirty="0">
                <a:solidFill>
                  <a:schemeClr val="bg1"/>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EDUCATION</a:t>
            </a:r>
            <a:endParaRPr lang="en-GB" sz="2400" b="1" dirty="0">
              <a:solidFill>
                <a:schemeClr val="bg1"/>
              </a:solidFill>
              <a:latin typeface="Calibri" panose="020F0502020204030204" pitchFamily="34" charset="0"/>
              <a:cs typeface="Calibri" panose="020F0502020204030204" pitchFamily="34" charset="0"/>
            </a:endParaRPr>
          </a:p>
        </p:txBody>
      </p:sp>
      <p:sp>
        <p:nvSpPr>
          <p:cNvPr id="7" name="Slide Number Placeholder 8">
            <a:extLst>
              <a:ext uri="{FF2B5EF4-FFF2-40B4-BE49-F238E27FC236}">
                <a16:creationId xmlns:a16="http://schemas.microsoft.com/office/drawing/2014/main" id="{E0BB080E-A5E5-4E53-B08B-1483487BF94E}"/>
              </a:ext>
            </a:extLst>
          </p:cNvPr>
          <p:cNvSpPr>
            <a:spLocks noGrp="1"/>
          </p:cNvSpPr>
          <p:nvPr>
            <p:ph type="sldNum" sz="quarter" idx="4"/>
          </p:nvPr>
        </p:nvSpPr>
        <p:spPr>
          <a:prstGeom prst="rect">
            <a:avLst/>
          </a:prstGeom>
        </p:spPr>
        <p:txBody>
          <a:bodyPr anchor="ctr"/>
          <a:lstStyle>
            <a:lvl1pPr algn="ctr">
              <a:defRPr sz="1000">
                <a:solidFill>
                  <a:schemeClr val="bg1"/>
                </a:solidFill>
              </a:defRPr>
            </a:lvl1pPr>
          </a:lstStyle>
          <a:p>
            <a:fld id="{E1C3621B-6C8A-6941-9CAD-B981455913CB}" type="slidenum">
              <a:rPr lang="en-US" smtClean="0">
                <a:latin typeface="Calibri" panose="020F0502020204030204" pitchFamily="34" charset="0"/>
                <a:cs typeface="Calibri" panose="020F0502020204030204" pitchFamily="34" charset="0"/>
              </a:rPr>
              <a:pPr/>
              <a:t>9</a:t>
            </a:fld>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8E2E2F7-E18A-8240-8910-7F99EED44985}"/>
              </a:ext>
            </a:extLst>
          </p:cNvPr>
          <p:cNvPicPr>
            <a:picLocks noChangeAspect="1"/>
          </p:cNvPicPr>
          <p:nvPr/>
        </p:nvPicPr>
        <p:blipFill rotWithShape="1">
          <a:blip r:embed="rId3">
            <a:extLst>
              <a:ext uri="{28A0092B-C50C-407E-A947-70E740481C1C}">
                <a14:useLocalDpi xmlns:a14="http://schemas.microsoft.com/office/drawing/2010/main" val="0"/>
              </a:ext>
            </a:extLst>
          </a:blip>
          <a:srcRect l="681" t="-173" r="850" b="19238"/>
          <a:stretch/>
        </p:blipFill>
        <p:spPr>
          <a:xfrm>
            <a:off x="1152098" y="405873"/>
            <a:ext cx="5923129" cy="6313229"/>
          </a:xfrm>
          <a:prstGeom prst="rect">
            <a:avLst/>
          </a:prstGeom>
        </p:spPr>
      </p:pic>
      <p:sp>
        <p:nvSpPr>
          <p:cNvPr id="8" name="object 11">
            <a:extLst>
              <a:ext uri="{FF2B5EF4-FFF2-40B4-BE49-F238E27FC236}">
                <a16:creationId xmlns:a16="http://schemas.microsoft.com/office/drawing/2014/main" id="{DBCE4D6D-EF74-324E-AD71-466D52E99450}"/>
              </a:ext>
            </a:extLst>
          </p:cNvPr>
          <p:cNvSpPr/>
          <p:nvPr/>
        </p:nvSpPr>
        <p:spPr>
          <a:xfrm>
            <a:off x="8593896" y="5804862"/>
            <a:ext cx="3422538" cy="914240"/>
          </a:xfrm>
          <a:prstGeom prst="rect">
            <a:avLst/>
          </a:prstGeom>
          <a:blipFill>
            <a:blip r:embed="rId4"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487382"/>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docProps/app.xml><?xml version="1.0" encoding="utf-8"?>
<Properties xmlns="http://schemas.openxmlformats.org/officeDocument/2006/extended-properties" xmlns:vt="http://schemas.openxmlformats.org/officeDocument/2006/docPropsVTypes">
  <TotalTime>23614</TotalTime>
  <Words>1426</Words>
  <Application>Microsoft Office PowerPoint</Application>
  <PresentationFormat>Widescreen</PresentationFormat>
  <Paragraphs>255</Paragraphs>
  <Slides>19</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Calibri</vt:lpstr>
      <vt:lpstr>Flama</vt:lpstr>
      <vt:lpstr>Flama Book</vt:lpstr>
      <vt:lpstr>Flama Extrabold</vt:lpstr>
      <vt:lpstr>Flama Light</vt:lpstr>
      <vt:lpstr>Flama-Book</vt:lpstr>
      <vt:lpstr>Flama-Extrabold</vt:lpstr>
      <vt:lpstr>Flama-Light</vt:lpstr>
      <vt:lpstr>Tahoma</vt:lpstr>
      <vt:lpstr>Times New Roman</vt:lpstr>
      <vt:lpstr>Verdana</vt:lpstr>
      <vt:lpstr>GC Master</vt:lpstr>
      <vt:lpstr>PowerPoint Presentation</vt:lpstr>
      <vt:lpstr>UNITED NATIONS GLOBAL COMPACT</vt:lpstr>
      <vt:lpstr>A call for the Decade of Action A call for corporate leadership </vt:lpstr>
      <vt:lpstr>UN GLOBAL COMPACT TODAY: "CEO SURVEY 2021”</vt:lpstr>
      <vt:lpstr>“CEO SURVEY”: CEOS UNDERSTAND THE RESPONSIBILITY &amp; OPPORTUNITY </vt:lpstr>
      <vt:lpstr>PowerPoint Presentation</vt:lpstr>
      <vt:lpstr>Six transformational processes to achieve the  United Nations Sustainable Development Goals</vt:lpstr>
      <vt:lpstr>Six transformational processes to achieve the  United Nations Sustainable Development Goals</vt:lpstr>
      <vt:lpstr>TRANSFORMING  MANAGEMENT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user</cp:lastModifiedBy>
  <cp:revision>332</cp:revision>
  <cp:lastPrinted>2021-06-14T17:52:33Z</cp:lastPrinted>
  <dcterms:modified xsi:type="dcterms:W3CDTF">2022-03-02T20:49:32Z</dcterms:modified>
</cp:coreProperties>
</file>